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m4a" ContentType="audio/mp4"/>
  <Default Extension="rels" ContentType="application/vnd.openxmlformats-package.relationships+xml"/>
  <Default Extension="wmf" ContentType="image/x-wmf"/>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653" r:id="rId2"/>
    <p:sldId id="548" r:id="rId3"/>
    <p:sldId id="549" r:id="rId4"/>
    <p:sldId id="654" r:id="rId5"/>
    <p:sldId id="656" r:id="rId6"/>
    <p:sldId id="1075" r:id="rId7"/>
    <p:sldId id="550" r:id="rId8"/>
    <p:sldId id="619" r:id="rId9"/>
    <p:sldId id="1045" r:id="rId10"/>
    <p:sldId id="1046" r:id="rId11"/>
    <p:sldId id="1047" r:id="rId12"/>
    <p:sldId id="623" r:id="rId13"/>
    <p:sldId id="624" r:id="rId14"/>
    <p:sldId id="1048" r:id="rId15"/>
    <p:sldId id="1049" r:id="rId16"/>
    <p:sldId id="1050" r:id="rId17"/>
    <p:sldId id="628" r:id="rId18"/>
    <p:sldId id="629" r:id="rId19"/>
    <p:sldId id="1108" r:id="rId20"/>
    <p:sldId id="1051" r:id="rId21"/>
    <p:sldId id="1109" r:id="rId22"/>
    <p:sldId id="1110" r:id="rId23"/>
    <p:sldId id="1111" r:id="rId24"/>
    <p:sldId id="630" r:id="rId25"/>
    <p:sldId id="1099" r:id="rId26"/>
    <p:sldId id="10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5E714-5E4E-4CFF-BBF6-0F69652FECA6}"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en-US"/>
        </a:p>
      </dgm:t>
    </dgm:pt>
    <dgm:pt modelId="{9C47BE06-1FBF-400D-9045-62BE4252EC08}">
      <dgm:prSet/>
      <dgm:spPr/>
      <dgm:t>
        <a:bodyPr/>
        <a:lstStyle/>
        <a:p>
          <a:r>
            <a:rPr lang="en-US" dirty="0"/>
            <a:t>imminent threat to the health or safety of Program participants or the public; </a:t>
          </a:r>
        </a:p>
      </dgm:t>
    </dgm:pt>
    <dgm:pt modelId="{7D27AE4B-C100-4036-ABF5-9A0323DC9440}" type="parTrans" cxnId="{E9FCFF60-AFFE-439B-93EF-3CC4AFFB140F}">
      <dgm:prSet/>
      <dgm:spPr/>
      <dgm:t>
        <a:bodyPr/>
        <a:lstStyle/>
        <a:p>
          <a:endParaRPr lang="en-US"/>
        </a:p>
      </dgm:t>
    </dgm:pt>
    <dgm:pt modelId="{87E407FF-9D85-420F-B5AA-A960CC52F5ED}" type="sibTrans" cxnId="{E9FCFF60-AFFE-439B-93EF-3CC4AFFB140F}">
      <dgm:prSet/>
      <dgm:spPr/>
      <dgm:t>
        <a:bodyPr/>
        <a:lstStyle/>
        <a:p>
          <a:endParaRPr lang="en-US"/>
        </a:p>
      </dgm:t>
    </dgm:pt>
    <dgm:pt modelId="{737512B2-E6C5-4C1A-B5CD-20E0FAFAEBFB}">
      <dgm:prSet/>
      <dgm:spPr/>
      <dgm:t>
        <a:bodyPr/>
        <a:lstStyle/>
        <a:p>
          <a:r>
            <a:rPr lang="en-US" b="1" u="sng" dirty="0">
              <a:solidFill>
                <a:srgbClr val="FF0000"/>
              </a:solidFill>
            </a:rPr>
            <a:t>may</a:t>
          </a:r>
          <a:r>
            <a:rPr lang="en-US" dirty="0"/>
            <a:t> </a:t>
          </a:r>
          <a:r>
            <a:rPr lang="en-US" b="1" u="sng" dirty="0">
              <a:solidFill>
                <a:srgbClr val="FF0000"/>
              </a:solidFill>
            </a:rPr>
            <a:t>not be appealed</a:t>
          </a:r>
          <a:r>
            <a:rPr lang="en-US" b="0" u="none" dirty="0">
              <a:solidFill>
                <a:srgbClr val="FF0000"/>
              </a:solidFill>
            </a:rPr>
            <a:t> </a:t>
          </a:r>
          <a:r>
            <a:rPr lang="en-US" dirty="0"/>
            <a:t>prior to the suspension.</a:t>
          </a:r>
        </a:p>
      </dgm:t>
    </dgm:pt>
    <dgm:pt modelId="{A2089244-FAAE-4575-8981-EACC0B28839F}" type="parTrans" cxnId="{5A27DE80-EC8C-4BCE-94CF-F9C8FF565B4C}">
      <dgm:prSet/>
      <dgm:spPr/>
      <dgm:t>
        <a:bodyPr/>
        <a:lstStyle/>
        <a:p>
          <a:endParaRPr lang="en-US"/>
        </a:p>
      </dgm:t>
    </dgm:pt>
    <dgm:pt modelId="{12C8FBF9-3592-46C4-84B3-9A063F5EF43C}" type="sibTrans" cxnId="{5A27DE80-EC8C-4BCE-94CF-F9C8FF565B4C}">
      <dgm:prSet/>
      <dgm:spPr/>
      <dgm:t>
        <a:bodyPr/>
        <a:lstStyle/>
        <a:p>
          <a:endParaRPr lang="en-US"/>
        </a:p>
      </dgm:t>
    </dgm:pt>
    <dgm:pt modelId="{EA908E53-02D4-472D-81C3-BC096FA3F237}">
      <dgm:prSet/>
      <dgm:spPr/>
      <dgm:t>
        <a:bodyPr/>
        <a:lstStyle/>
        <a:p>
          <a:r>
            <a:rPr lang="en-US" dirty="0"/>
            <a:t>submission a false or fraudulent claim for reimbursement; </a:t>
          </a:r>
        </a:p>
      </dgm:t>
    </dgm:pt>
    <dgm:pt modelId="{5CF5D70C-32A6-4FE3-B541-9D533C6110E6}" type="parTrans" cxnId="{BCC6C26D-34CD-42C7-ABD5-3FEA2BDD1E59}">
      <dgm:prSet/>
      <dgm:spPr/>
      <dgm:t>
        <a:bodyPr/>
        <a:lstStyle/>
        <a:p>
          <a:endParaRPr lang="en-US"/>
        </a:p>
      </dgm:t>
    </dgm:pt>
    <dgm:pt modelId="{B99D6CC9-A37C-4A98-828D-74D4EEF792B5}" type="sibTrans" cxnId="{BCC6C26D-34CD-42C7-ABD5-3FEA2BDD1E59}">
      <dgm:prSet/>
      <dgm:spPr/>
      <dgm:t>
        <a:bodyPr/>
        <a:lstStyle/>
        <a:p>
          <a:endParaRPr lang="en-US"/>
        </a:p>
      </dgm:t>
    </dgm:pt>
    <dgm:pt modelId="{9BFB8F22-1688-4797-8092-23C927B154BD}">
      <dgm:prSet/>
      <dgm:spPr/>
      <dgm:t>
        <a:bodyPr/>
        <a:lstStyle/>
        <a:p>
          <a:r>
            <a:rPr lang="en-US" dirty="0"/>
            <a:t>a proposed suspension which is </a:t>
          </a:r>
          <a:r>
            <a:rPr lang="en-US" b="1" u="sng" dirty="0">
              <a:solidFill>
                <a:schemeClr val="accent2">
                  <a:lumMod val="75000"/>
                </a:schemeClr>
              </a:solidFill>
            </a:rPr>
            <a:t>appealable</a:t>
          </a:r>
          <a:r>
            <a:rPr lang="en-US" b="1" u="none" dirty="0">
              <a:solidFill>
                <a:schemeClr val="accent2">
                  <a:lumMod val="75000"/>
                </a:schemeClr>
              </a:solidFill>
            </a:rPr>
            <a:t> </a:t>
          </a:r>
          <a:r>
            <a:rPr lang="en-US" b="0" u="none" dirty="0">
              <a:solidFill>
                <a:schemeClr val="tx1"/>
              </a:solidFill>
            </a:rPr>
            <a:t>prior</a:t>
          </a:r>
          <a:r>
            <a:rPr lang="en-US" b="0" u="none" dirty="0">
              <a:solidFill>
                <a:schemeClr val="accent2">
                  <a:lumMod val="75000"/>
                </a:schemeClr>
              </a:solidFill>
            </a:rPr>
            <a:t> </a:t>
          </a:r>
          <a:r>
            <a:rPr lang="en-US" dirty="0"/>
            <a:t>to the suspension</a:t>
          </a:r>
        </a:p>
      </dgm:t>
    </dgm:pt>
    <dgm:pt modelId="{CD3F9CA4-A932-4E6F-BFE2-7C93CF8CC75D}" type="parTrans" cxnId="{CD81948D-37B6-424D-8EC3-BBF7082DF24D}">
      <dgm:prSet/>
      <dgm:spPr/>
      <dgm:t>
        <a:bodyPr/>
        <a:lstStyle/>
        <a:p>
          <a:endParaRPr lang="en-US"/>
        </a:p>
      </dgm:t>
    </dgm:pt>
    <dgm:pt modelId="{80D12917-BF8B-47ED-AF48-786F4CCDDDB4}" type="sibTrans" cxnId="{CD81948D-37B6-424D-8EC3-BBF7082DF24D}">
      <dgm:prSet/>
      <dgm:spPr/>
      <dgm:t>
        <a:bodyPr/>
        <a:lstStyle/>
        <a:p>
          <a:endParaRPr lang="en-US"/>
        </a:p>
      </dgm:t>
    </dgm:pt>
    <dgm:pt modelId="{77E043D0-1ED1-4565-AF4A-4D770B50CFBA}" type="pres">
      <dgm:prSet presAssocID="{5155E714-5E4E-4CFF-BBF6-0F69652FECA6}" presName="diagram" presStyleCnt="0">
        <dgm:presLayoutVars>
          <dgm:chPref val="1"/>
          <dgm:dir/>
          <dgm:animOne val="branch"/>
          <dgm:animLvl val="lvl"/>
          <dgm:resizeHandles/>
        </dgm:presLayoutVars>
      </dgm:prSet>
      <dgm:spPr/>
    </dgm:pt>
    <dgm:pt modelId="{AA38455B-6419-4FA6-AEAD-DBBFE0F9C678}" type="pres">
      <dgm:prSet presAssocID="{9C47BE06-1FBF-400D-9045-62BE4252EC08}" presName="root" presStyleCnt="0"/>
      <dgm:spPr/>
    </dgm:pt>
    <dgm:pt modelId="{DC5BA099-2AE9-4829-A4F4-2D2BF5F07E4C}" type="pres">
      <dgm:prSet presAssocID="{9C47BE06-1FBF-400D-9045-62BE4252EC08}" presName="rootComposite" presStyleCnt="0"/>
      <dgm:spPr/>
    </dgm:pt>
    <dgm:pt modelId="{E6873DAE-1BCF-4E9A-9F5C-03EEAB57A7C6}" type="pres">
      <dgm:prSet presAssocID="{9C47BE06-1FBF-400D-9045-62BE4252EC08}" presName="rootText" presStyleLbl="node1" presStyleIdx="0" presStyleCnt="2"/>
      <dgm:spPr/>
    </dgm:pt>
    <dgm:pt modelId="{B513C3FC-9B3A-4ED2-9A7A-7E80A609736D}" type="pres">
      <dgm:prSet presAssocID="{9C47BE06-1FBF-400D-9045-62BE4252EC08}" presName="rootConnector" presStyleLbl="node1" presStyleIdx="0" presStyleCnt="2"/>
      <dgm:spPr/>
    </dgm:pt>
    <dgm:pt modelId="{BA4BFE11-B360-4BEA-9185-8D8935E5F90E}" type="pres">
      <dgm:prSet presAssocID="{9C47BE06-1FBF-400D-9045-62BE4252EC08}" presName="childShape" presStyleCnt="0"/>
      <dgm:spPr/>
    </dgm:pt>
    <dgm:pt modelId="{A81070A4-6030-47B6-9182-124466FCB18A}" type="pres">
      <dgm:prSet presAssocID="{A2089244-FAAE-4575-8981-EACC0B28839F}" presName="Name13" presStyleLbl="parChTrans1D2" presStyleIdx="0" presStyleCnt="2"/>
      <dgm:spPr/>
    </dgm:pt>
    <dgm:pt modelId="{C369E712-2895-4471-9B18-9D5DEF3FFB48}" type="pres">
      <dgm:prSet presAssocID="{737512B2-E6C5-4C1A-B5CD-20E0FAFAEBFB}" presName="childText" presStyleLbl="bgAcc1" presStyleIdx="0" presStyleCnt="2" custScaleX="117786" custLinFactNeighborX="-3216" custLinFactNeighborY="-735">
        <dgm:presLayoutVars>
          <dgm:bulletEnabled val="1"/>
        </dgm:presLayoutVars>
      </dgm:prSet>
      <dgm:spPr/>
    </dgm:pt>
    <dgm:pt modelId="{5F258D4E-20DB-47C4-B2CF-D348A143F848}" type="pres">
      <dgm:prSet presAssocID="{EA908E53-02D4-472D-81C3-BC096FA3F237}" presName="root" presStyleCnt="0"/>
      <dgm:spPr/>
    </dgm:pt>
    <dgm:pt modelId="{3E168274-7BD6-4F43-87DD-ACA1BBB497E4}" type="pres">
      <dgm:prSet presAssocID="{EA908E53-02D4-472D-81C3-BC096FA3F237}" presName="rootComposite" presStyleCnt="0"/>
      <dgm:spPr/>
    </dgm:pt>
    <dgm:pt modelId="{D090F3E1-1C0F-48A2-94EE-5665AD569B5B}" type="pres">
      <dgm:prSet presAssocID="{EA908E53-02D4-472D-81C3-BC096FA3F237}" presName="rootText" presStyleLbl="node1" presStyleIdx="1" presStyleCnt="2"/>
      <dgm:spPr/>
    </dgm:pt>
    <dgm:pt modelId="{794F5C2F-CD88-467A-87E6-1F24E6694AC0}" type="pres">
      <dgm:prSet presAssocID="{EA908E53-02D4-472D-81C3-BC096FA3F237}" presName="rootConnector" presStyleLbl="node1" presStyleIdx="1" presStyleCnt="2"/>
      <dgm:spPr/>
    </dgm:pt>
    <dgm:pt modelId="{3238EEE0-29B7-468B-AE20-CEF2EDE38960}" type="pres">
      <dgm:prSet presAssocID="{EA908E53-02D4-472D-81C3-BC096FA3F237}" presName="childShape" presStyleCnt="0"/>
      <dgm:spPr/>
    </dgm:pt>
    <dgm:pt modelId="{3D9EBE3D-C0CA-4B91-B84D-0DA706692B0E}" type="pres">
      <dgm:prSet presAssocID="{CD3F9CA4-A932-4E6F-BFE2-7C93CF8CC75D}" presName="Name13" presStyleLbl="parChTrans1D2" presStyleIdx="1" presStyleCnt="2"/>
      <dgm:spPr/>
    </dgm:pt>
    <dgm:pt modelId="{7C2B30DE-A24E-4BCB-B3A1-FA1C5BFD6716}" type="pres">
      <dgm:prSet presAssocID="{9BFB8F22-1688-4797-8092-23C927B154BD}" presName="childText" presStyleLbl="bgAcc1" presStyleIdx="1" presStyleCnt="2" custScaleX="130552">
        <dgm:presLayoutVars>
          <dgm:bulletEnabled val="1"/>
        </dgm:presLayoutVars>
      </dgm:prSet>
      <dgm:spPr/>
    </dgm:pt>
  </dgm:ptLst>
  <dgm:cxnLst>
    <dgm:cxn modelId="{86014612-0477-4BEC-86CB-019FB60257AE}" type="presOf" srcId="{737512B2-E6C5-4C1A-B5CD-20E0FAFAEBFB}" destId="{C369E712-2895-4471-9B18-9D5DEF3FFB48}" srcOrd="0" destOrd="0" presId="urn:microsoft.com/office/officeart/2005/8/layout/hierarchy3"/>
    <dgm:cxn modelId="{81437333-B4BC-4F57-A9C1-B2C923145FEE}" type="presOf" srcId="{9BFB8F22-1688-4797-8092-23C927B154BD}" destId="{7C2B30DE-A24E-4BCB-B3A1-FA1C5BFD6716}" srcOrd="0" destOrd="0" presId="urn:microsoft.com/office/officeart/2005/8/layout/hierarchy3"/>
    <dgm:cxn modelId="{E9FCFF60-AFFE-439B-93EF-3CC4AFFB140F}" srcId="{5155E714-5E4E-4CFF-BBF6-0F69652FECA6}" destId="{9C47BE06-1FBF-400D-9045-62BE4252EC08}" srcOrd="0" destOrd="0" parTransId="{7D27AE4B-C100-4036-ABF5-9A0323DC9440}" sibTransId="{87E407FF-9D85-420F-B5AA-A960CC52F5ED}"/>
    <dgm:cxn modelId="{BCC6C26D-34CD-42C7-ABD5-3FEA2BDD1E59}" srcId="{5155E714-5E4E-4CFF-BBF6-0F69652FECA6}" destId="{EA908E53-02D4-472D-81C3-BC096FA3F237}" srcOrd="1" destOrd="0" parTransId="{5CF5D70C-32A6-4FE3-B541-9D533C6110E6}" sibTransId="{B99D6CC9-A37C-4A98-828D-74D4EEF792B5}"/>
    <dgm:cxn modelId="{5CA2DD6F-8E5A-4090-935B-397D34B2B0E1}" type="presOf" srcId="{A2089244-FAAE-4575-8981-EACC0B28839F}" destId="{A81070A4-6030-47B6-9182-124466FCB18A}" srcOrd="0" destOrd="0" presId="urn:microsoft.com/office/officeart/2005/8/layout/hierarchy3"/>
    <dgm:cxn modelId="{4BA4B855-5810-47AF-821A-34361E5B32DB}" type="presOf" srcId="{5155E714-5E4E-4CFF-BBF6-0F69652FECA6}" destId="{77E043D0-1ED1-4565-AF4A-4D770B50CFBA}" srcOrd="0" destOrd="0" presId="urn:microsoft.com/office/officeart/2005/8/layout/hierarchy3"/>
    <dgm:cxn modelId="{1AEAC87E-9512-4242-BF05-3BFC387D90ED}" type="presOf" srcId="{9C47BE06-1FBF-400D-9045-62BE4252EC08}" destId="{B513C3FC-9B3A-4ED2-9A7A-7E80A609736D}" srcOrd="1" destOrd="0" presId="urn:microsoft.com/office/officeart/2005/8/layout/hierarchy3"/>
    <dgm:cxn modelId="{5A27DE80-EC8C-4BCE-94CF-F9C8FF565B4C}" srcId="{9C47BE06-1FBF-400D-9045-62BE4252EC08}" destId="{737512B2-E6C5-4C1A-B5CD-20E0FAFAEBFB}" srcOrd="0" destOrd="0" parTransId="{A2089244-FAAE-4575-8981-EACC0B28839F}" sibTransId="{12C8FBF9-3592-46C4-84B3-9A063F5EF43C}"/>
    <dgm:cxn modelId="{A2DC658C-CCBC-4D1B-A250-4E80539814E6}" type="presOf" srcId="{EA908E53-02D4-472D-81C3-BC096FA3F237}" destId="{794F5C2F-CD88-467A-87E6-1F24E6694AC0}" srcOrd="1" destOrd="0" presId="urn:microsoft.com/office/officeart/2005/8/layout/hierarchy3"/>
    <dgm:cxn modelId="{CD81948D-37B6-424D-8EC3-BBF7082DF24D}" srcId="{EA908E53-02D4-472D-81C3-BC096FA3F237}" destId="{9BFB8F22-1688-4797-8092-23C927B154BD}" srcOrd="0" destOrd="0" parTransId="{CD3F9CA4-A932-4E6F-BFE2-7C93CF8CC75D}" sibTransId="{80D12917-BF8B-47ED-AF48-786F4CCDDDB4}"/>
    <dgm:cxn modelId="{3E1F9C8E-CC9A-46C8-BC24-0FBF30E20353}" type="presOf" srcId="{CD3F9CA4-A932-4E6F-BFE2-7C93CF8CC75D}" destId="{3D9EBE3D-C0CA-4B91-B84D-0DA706692B0E}" srcOrd="0" destOrd="0" presId="urn:microsoft.com/office/officeart/2005/8/layout/hierarchy3"/>
    <dgm:cxn modelId="{0E2EEC9C-762D-4AE6-B6A7-EB72488E562F}" type="presOf" srcId="{9C47BE06-1FBF-400D-9045-62BE4252EC08}" destId="{E6873DAE-1BCF-4E9A-9F5C-03EEAB57A7C6}" srcOrd="0" destOrd="0" presId="urn:microsoft.com/office/officeart/2005/8/layout/hierarchy3"/>
    <dgm:cxn modelId="{5D22C5BE-0029-4EC6-B596-37CC8485876E}" type="presOf" srcId="{EA908E53-02D4-472D-81C3-BC096FA3F237}" destId="{D090F3E1-1C0F-48A2-94EE-5665AD569B5B}" srcOrd="0" destOrd="0" presId="urn:microsoft.com/office/officeart/2005/8/layout/hierarchy3"/>
    <dgm:cxn modelId="{0B580D9A-7848-4589-980B-6F45CD72813A}" type="presParOf" srcId="{77E043D0-1ED1-4565-AF4A-4D770B50CFBA}" destId="{AA38455B-6419-4FA6-AEAD-DBBFE0F9C678}" srcOrd="0" destOrd="0" presId="urn:microsoft.com/office/officeart/2005/8/layout/hierarchy3"/>
    <dgm:cxn modelId="{4A85C3F3-6956-4017-95E7-9E2B20482ABF}" type="presParOf" srcId="{AA38455B-6419-4FA6-AEAD-DBBFE0F9C678}" destId="{DC5BA099-2AE9-4829-A4F4-2D2BF5F07E4C}" srcOrd="0" destOrd="0" presId="urn:microsoft.com/office/officeart/2005/8/layout/hierarchy3"/>
    <dgm:cxn modelId="{80CB0019-CF66-4693-BF98-803345FD042A}" type="presParOf" srcId="{DC5BA099-2AE9-4829-A4F4-2D2BF5F07E4C}" destId="{E6873DAE-1BCF-4E9A-9F5C-03EEAB57A7C6}" srcOrd="0" destOrd="0" presId="urn:microsoft.com/office/officeart/2005/8/layout/hierarchy3"/>
    <dgm:cxn modelId="{B83BF07F-5B9C-4F62-9591-B9111EF85A23}" type="presParOf" srcId="{DC5BA099-2AE9-4829-A4F4-2D2BF5F07E4C}" destId="{B513C3FC-9B3A-4ED2-9A7A-7E80A609736D}" srcOrd="1" destOrd="0" presId="urn:microsoft.com/office/officeart/2005/8/layout/hierarchy3"/>
    <dgm:cxn modelId="{55FF7920-6FEC-41B0-9ED1-2F282A4AED24}" type="presParOf" srcId="{AA38455B-6419-4FA6-AEAD-DBBFE0F9C678}" destId="{BA4BFE11-B360-4BEA-9185-8D8935E5F90E}" srcOrd="1" destOrd="0" presId="urn:microsoft.com/office/officeart/2005/8/layout/hierarchy3"/>
    <dgm:cxn modelId="{40847516-974C-47E3-99EC-23E76A2D63B1}" type="presParOf" srcId="{BA4BFE11-B360-4BEA-9185-8D8935E5F90E}" destId="{A81070A4-6030-47B6-9182-124466FCB18A}" srcOrd="0" destOrd="0" presId="urn:microsoft.com/office/officeart/2005/8/layout/hierarchy3"/>
    <dgm:cxn modelId="{D4183603-4BC3-47A8-BE4C-2F446267A25B}" type="presParOf" srcId="{BA4BFE11-B360-4BEA-9185-8D8935E5F90E}" destId="{C369E712-2895-4471-9B18-9D5DEF3FFB48}" srcOrd="1" destOrd="0" presId="urn:microsoft.com/office/officeart/2005/8/layout/hierarchy3"/>
    <dgm:cxn modelId="{6AC75667-7DCC-4FB4-A899-F809C3652B01}" type="presParOf" srcId="{77E043D0-1ED1-4565-AF4A-4D770B50CFBA}" destId="{5F258D4E-20DB-47C4-B2CF-D348A143F848}" srcOrd="1" destOrd="0" presId="urn:microsoft.com/office/officeart/2005/8/layout/hierarchy3"/>
    <dgm:cxn modelId="{4408D235-8A5B-431B-A9FD-B52CDD36C91C}" type="presParOf" srcId="{5F258D4E-20DB-47C4-B2CF-D348A143F848}" destId="{3E168274-7BD6-4F43-87DD-ACA1BBB497E4}" srcOrd="0" destOrd="0" presId="urn:microsoft.com/office/officeart/2005/8/layout/hierarchy3"/>
    <dgm:cxn modelId="{204AEDF1-158A-42C8-BD0F-A7EBA0410E1B}" type="presParOf" srcId="{3E168274-7BD6-4F43-87DD-ACA1BBB497E4}" destId="{D090F3E1-1C0F-48A2-94EE-5665AD569B5B}" srcOrd="0" destOrd="0" presId="urn:microsoft.com/office/officeart/2005/8/layout/hierarchy3"/>
    <dgm:cxn modelId="{0814798E-5F71-4C22-8710-90B456DA5E49}" type="presParOf" srcId="{3E168274-7BD6-4F43-87DD-ACA1BBB497E4}" destId="{794F5C2F-CD88-467A-87E6-1F24E6694AC0}" srcOrd="1" destOrd="0" presId="urn:microsoft.com/office/officeart/2005/8/layout/hierarchy3"/>
    <dgm:cxn modelId="{4B8A684F-B3FE-4CBC-956E-F839F3A900A5}" type="presParOf" srcId="{5F258D4E-20DB-47C4-B2CF-D348A143F848}" destId="{3238EEE0-29B7-468B-AE20-CEF2EDE38960}" srcOrd="1" destOrd="0" presId="urn:microsoft.com/office/officeart/2005/8/layout/hierarchy3"/>
    <dgm:cxn modelId="{A1B1F2E1-D6DA-420A-B9E7-505DFC714DD9}" type="presParOf" srcId="{3238EEE0-29B7-468B-AE20-CEF2EDE38960}" destId="{3D9EBE3D-C0CA-4B91-B84D-0DA706692B0E}" srcOrd="0" destOrd="0" presId="urn:microsoft.com/office/officeart/2005/8/layout/hierarchy3"/>
    <dgm:cxn modelId="{1CCA5325-A55C-4999-9F76-CA4A118AAE9E}" type="presParOf" srcId="{3238EEE0-29B7-468B-AE20-CEF2EDE38960}" destId="{7C2B30DE-A24E-4BCB-B3A1-FA1C5BFD6716}"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73DAE-1BCF-4E9A-9F5C-03EEAB57A7C6}">
      <dsp:nvSpPr>
        <dsp:cNvPr id="0" name=""/>
        <dsp:cNvSpPr/>
      </dsp:nvSpPr>
      <dsp:spPr>
        <a:xfrm>
          <a:off x="177" y="2298"/>
          <a:ext cx="3446080" cy="1723040"/>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imminent threat to the health or safety of Program participants or the public; </a:t>
          </a:r>
        </a:p>
      </dsp:txBody>
      <dsp:txXfrm>
        <a:off x="50643" y="52764"/>
        <a:ext cx="3345148" cy="1622108"/>
      </dsp:txXfrm>
    </dsp:sp>
    <dsp:sp modelId="{A81070A4-6030-47B6-9182-124466FCB18A}">
      <dsp:nvSpPr>
        <dsp:cNvPr id="0" name=""/>
        <dsp:cNvSpPr/>
      </dsp:nvSpPr>
      <dsp:spPr>
        <a:xfrm>
          <a:off x="344785" y="1725338"/>
          <a:ext cx="255947" cy="1279615"/>
        </a:xfrm>
        <a:custGeom>
          <a:avLst/>
          <a:gdLst/>
          <a:ahLst/>
          <a:cxnLst/>
          <a:rect l="0" t="0" r="0" b="0"/>
          <a:pathLst>
            <a:path>
              <a:moveTo>
                <a:pt x="0" y="0"/>
              </a:moveTo>
              <a:lnTo>
                <a:pt x="0" y="1279615"/>
              </a:lnTo>
              <a:lnTo>
                <a:pt x="255947" y="127961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69E712-2895-4471-9B18-9D5DEF3FFB48}">
      <dsp:nvSpPr>
        <dsp:cNvPr id="0" name=""/>
        <dsp:cNvSpPr/>
      </dsp:nvSpPr>
      <dsp:spPr>
        <a:xfrm>
          <a:off x="600732" y="2143434"/>
          <a:ext cx="3247199" cy="172304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b="1" u="sng" kern="1200" dirty="0">
              <a:solidFill>
                <a:srgbClr val="FF0000"/>
              </a:solidFill>
            </a:rPr>
            <a:t>may</a:t>
          </a:r>
          <a:r>
            <a:rPr lang="en-US" sz="2900" kern="1200" dirty="0"/>
            <a:t> </a:t>
          </a:r>
          <a:r>
            <a:rPr lang="en-US" sz="2900" b="1" u="sng" kern="1200" dirty="0">
              <a:solidFill>
                <a:srgbClr val="FF0000"/>
              </a:solidFill>
            </a:rPr>
            <a:t>not be appealed</a:t>
          </a:r>
          <a:r>
            <a:rPr lang="en-US" sz="2900" b="0" u="none" kern="1200" dirty="0">
              <a:solidFill>
                <a:srgbClr val="FF0000"/>
              </a:solidFill>
            </a:rPr>
            <a:t> </a:t>
          </a:r>
          <a:r>
            <a:rPr lang="en-US" sz="2900" kern="1200" dirty="0"/>
            <a:t>prior to the suspension.</a:t>
          </a:r>
        </a:p>
      </dsp:txBody>
      <dsp:txXfrm>
        <a:off x="651198" y="2193900"/>
        <a:ext cx="3146267" cy="1622108"/>
      </dsp:txXfrm>
    </dsp:sp>
    <dsp:sp modelId="{D090F3E1-1C0F-48A2-94EE-5665AD569B5B}">
      <dsp:nvSpPr>
        <dsp:cNvPr id="0" name=""/>
        <dsp:cNvSpPr/>
      </dsp:nvSpPr>
      <dsp:spPr>
        <a:xfrm>
          <a:off x="4307777" y="2298"/>
          <a:ext cx="3446080" cy="1723040"/>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submission a false or fraudulent claim for reimbursement; </a:t>
          </a:r>
        </a:p>
      </dsp:txBody>
      <dsp:txXfrm>
        <a:off x="4358243" y="52764"/>
        <a:ext cx="3345148" cy="1622108"/>
      </dsp:txXfrm>
    </dsp:sp>
    <dsp:sp modelId="{3D9EBE3D-C0CA-4B91-B84D-0DA706692B0E}">
      <dsp:nvSpPr>
        <dsp:cNvPr id="0" name=""/>
        <dsp:cNvSpPr/>
      </dsp:nvSpPr>
      <dsp:spPr>
        <a:xfrm>
          <a:off x="4652385" y="1725338"/>
          <a:ext cx="344608" cy="1292280"/>
        </a:xfrm>
        <a:custGeom>
          <a:avLst/>
          <a:gdLst/>
          <a:ahLst/>
          <a:cxnLst/>
          <a:rect l="0" t="0" r="0" b="0"/>
          <a:pathLst>
            <a:path>
              <a:moveTo>
                <a:pt x="0" y="0"/>
              </a:moveTo>
              <a:lnTo>
                <a:pt x="0" y="1292280"/>
              </a:lnTo>
              <a:lnTo>
                <a:pt x="344608" y="1292280"/>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2B30DE-A24E-4BCB-B3A1-FA1C5BFD6716}">
      <dsp:nvSpPr>
        <dsp:cNvPr id="0" name=""/>
        <dsp:cNvSpPr/>
      </dsp:nvSpPr>
      <dsp:spPr>
        <a:xfrm>
          <a:off x="4996993" y="2156098"/>
          <a:ext cx="3599141" cy="172304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 proposed suspension which is </a:t>
          </a:r>
          <a:r>
            <a:rPr lang="en-US" sz="2900" b="1" u="sng" kern="1200" dirty="0">
              <a:solidFill>
                <a:schemeClr val="accent2">
                  <a:lumMod val="75000"/>
                </a:schemeClr>
              </a:solidFill>
            </a:rPr>
            <a:t>appealable</a:t>
          </a:r>
          <a:r>
            <a:rPr lang="en-US" sz="2900" b="1" u="none" kern="1200" dirty="0">
              <a:solidFill>
                <a:schemeClr val="accent2">
                  <a:lumMod val="75000"/>
                </a:schemeClr>
              </a:solidFill>
            </a:rPr>
            <a:t> </a:t>
          </a:r>
          <a:r>
            <a:rPr lang="en-US" sz="2900" b="0" u="none" kern="1200" dirty="0">
              <a:solidFill>
                <a:schemeClr val="tx1"/>
              </a:solidFill>
            </a:rPr>
            <a:t>prior</a:t>
          </a:r>
          <a:r>
            <a:rPr lang="en-US" sz="2900" b="0" u="none" kern="1200" dirty="0">
              <a:solidFill>
                <a:schemeClr val="accent2">
                  <a:lumMod val="75000"/>
                </a:schemeClr>
              </a:solidFill>
            </a:rPr>
            <a:t> </a:t>
          </a:r>
          <a:r>
            <a:rPr lang="en-US" sz="2900" kern="1200" dirty="0"/>
            <a:t>to the suspension</a:t>
          </a:r>
        </a:p>
      </dsp:txBody>
      <dsp:txXfrm>
        <a:off x="5047459" y="2206564"/>
        <a:ext cx="3498209" cy="16221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E29BC-3ECB-4C25-BC55-E6A593151FAE}"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D5AD1-EC97-45D2-9A1F-6BF4E2D58E70}" type="slidenum">
              <a:rPr lang="en-US" smtClean="0"/>
              <a:t>‹#›</a:t>
            </a:fld>
            <a:endParaRPr lang="en-US"/>
          </a:p>
        </p:txBody>
      </p:sp>
    </p:spTree>
    <p:extLst>
      <p:ext uri="{BB962C8B-B14F-4D97-AF65-F5344CB8AC3E}">
        <p14:creationId xmlns:p14="http://schemas.microsoft.com/office/powerpoint/2010/main" val="154517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7A028BE4-178F-4518-B105-A5A1892863CD}"/>
              </a:ext>
            </a:extLst>
          </p:cNvPr>
          <p:cNvSpPr>
            <a:spLocks noGrp="1" noChangeArrowheads="1"/>
          </p:cNvSpPr>
          <p:nvPr>
            <p:ph type="sldNum" sz="quarter" idx="5"/>
          </p:nvPr>
        </p:nvSpPr>
        <p:spPr>
          <a:noFill/>
        </p:spPr>
        <p:txBody>
          <a:bodyPr/>
          <a:lstStyle>
            <a:lvl1pPr defTabSz="928498">
              <a:defRPr sz="1000">
                <a:solidFill>
                  <a:schemeClr val="tx1"/>
                </a:solidFill>
                <a:latin typeface="Times New Roman" panose="02020603050405020304" pitchFamily="18" charset="0"/>
              </a:defRPr>
            </a:lvl1pPr>
            <a:lvl2pPr marL="742798" indent="-285692" defTabSz="928498">
              <a:defRPr sz="1000">
                <a:solidFill>
                  <a:schemeClr val="tx1"/>
                </a:solidFill>
                <a:latin typeface="Times New Roman" panose="02020603050405020304" pitchFamily="18" charset="0"/>
              </a:defRPr>
            </a:lvl2pPr>
            <a:lvl3pPr marL="1142766" indent="-228552" defTabSz="928498">
              <a:defRPr sz="1000">
                <a:solidFill>
                  <a:schemeClr val="tx1"/>
                </a:solidFill>
                <a:latin typeface="Times New Roman" panose="02020603050405020304" pitchFamily="18" charset="0"/>
              </a:defRPr>
            </a:lvl3pPr>
            <a:lvl4pPr marL="1599872" indent="-228552" defTabSz="928498">
              <a:defRPr sz="1000">
                <a:solidFill>
                  <a:schemeClr val="tx1"/>
                </a:solidFill>
                <a:latin typeface="Times New Roman" panose="02020603050405020304" pitchFamily="18" charset="0"/>
              </a:defRPr>
            </a:lvl4pPr>
            <a:lvl5pPr marL="2056978" indent="-228552" defTabSz="928498">
              <a:defRPr sz="1000">
                <a:solidFill>
                  <a:schemeClr val="tx1"/>
                </a:solidFill>
                <a:latin typeface="Times New Roman" panose="02020603050405020304" pitchFamily="18" charset="0"/>
              </a:defRPr>
            </a:lvl5pPr>
            <a:lvl6pPr marL="2514085" indent="-228552" defTabSz="928498" eaLnBrk="0" fontAlgn="base" hangingPunct="0">
              <a:spcBef>
                <a:spcPct val="0"/>
              </a:spcBef>
              <a:spcAft>
                <a:spcPct val="0"/>
              </a:spcAft>
              <a:defRPr sz="1000">
                <a:solidFill>
                  <a:schemeClr val="tx1"/>
                </a:solidFill>
                <a:latin typeface="Times New Roman" panose="02020603050405020304" pitchFamily="18" charset="0"/>
              </a:defRPr>
            </a:lvl6pPr>
            <a:lvl7pPr marL="2971192" indent="-228552" defTabSz="928498" eaLnBrk="0" fontAlgn="base" hangingPunct="0">
              <a:spcBef>
                <a:spcPct val="0"/>
              </a:spcBef>
              <a:spcAft>
                <a:spcPct val="0"/>
              </a:spcAft>
              <a:defRPr sz="1000">
                <a:solidFill>
                  <a:schemeClr val="tx1"/>
                </a:solidFill>
                <a:latin typeface="Times New Roman" panose="02020603050405020304" pitchFamily="18" charset="0"/>
              </a:defRPr>
            </a:lvl7pPr>
            <a:lvl8pPr marL="3428298" indent="-228552" defTabSz="928498" eaLnBrk="0" fontAlgn="base" hangingPunct="0">
              <a:spcBef>
                <a:spcPct val="0"/>
              </a:spcBef>
              <a:spcAft>
                <a:spcPct val="0"/>
              </a:spcAft>
              <a:defRPr sz="1000">
                <a:solidFill>
                  <a:schemeClr val="tx1"/>
                </a:solidFill>
                <a:latin typeface="Times New Roman" panose="02020603050405020304" pitchFamily="18" charset="0"/>
              </a:defRPr>
            </a:lvl8pPr>
            <a:lvl9pPr marL="3885404" indent="-228552" defTabSz="92849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28498" rtl="0" eaLnBrk="1" fontAlgn="auto" latinLnBrk="0" hangingPunct="1">
              <a:lnSpc>
                <a:spcPct val="100000"/>
              </a:lnSpc>
              <a:spcBef>
                <a:spcPts val="0"/>
              </a:spcBef>
              <a:spcAft>
                <a:spcPts val="0"/>
              </a:spcAft>
              <a:buClrTx/>
              <a:buSzTx/>
              <a:buFontTx/>
              <a:buNone/>
              <a:tabLst/>
              <a:defRPr/>
            </a:pPr>
            <a:fld id="{CEADE8E5-9581-40D1-A6AB-0A710DAC3D85}"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498"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8851" name="Rectangle 2">
            <a:extLst>
              <a:ext uri="{FF2B5EF4-FFF2-40B4-BE49-F238E27FC236}">
                <a16:creationId xmlns:a16="http://schemas.microsoft.com/office/drawing/2014/main" id="{66B22BC7-D206-44E4-83D3-2726E4E2EDBB}"/>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82BFF14-A006-4CA7-AF93-290256EFFE67}"/>
              </a:ext>
            </a:extLst>
          </p:cNvPr>
          <p:cNvSpPr>
            <a:spLocks noGrp="1" noChangeArrowheads="1"/>
          </p:cNvSpPr>
          <p:nvPr>
            <p:ph type="body" idx="1"/>
          </p:nvPr>
        </p:nvSpPr>
        <p:spPr>
          <a:noFill/>
        </p:spPr>
        <p:txBody>
          <a:bodyPr/>
          <a:lstStyle/>
          <a:p>
            <a:r>
              <a:rPr lang="en-US" altLang="en-US" dirty="0"/>
              <a:t>Monitoring means to observe and check the progress or quality of something over a period of time and to keep it under systematic review.</a:t>
            </a:r>
          </a:p>
          <a:p>
            <a:r>
              <a:rPr lang="en-US" altLang="en-US" dirty="0"/>
              <a:t>It is an evaluation or assessment of the facility program operation. </a:t>
            </a:r>
          </a:p>
          <a:p>
            <a:endParaRPr lang="en-US" altLang="en-US" dirty="0"/>
          </a:p>
        </p:txBody>
      </p:sp>
    </p:spTree>
    <p:extLst>
      <p:ext uri="{BB962C8B-B14F-4D97-AF65-F5344CB8AC3E}">
        <p14:creationId xmlns:p14="http://schemas.microsoft.com/office/powerpoint/2010/main" val="187059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F3DA37BA-259F-47C0-905C-ABE6F255ABAF}"/>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FD2E5590-B79D-497D-B232-BAD10DBC90A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5" name="Rectangle 2">
            <a:extLst>
              <a:ext uri="{FF2B5EF4-FFF2-40B4-BE49-F238E27FC236}">
                <a16:creationId xmlns:a16="http://schemas.microsoft.com/office/drawing/2014/main" id="{00AB1A39-7A9C-4636-AFEB-22292455C7C9}"/>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629FA19A-F1A3-4396-81EB-687542B2C8AC}"/>
              </a:ext>
            </a:extLst>
          </p:cNvPr>
          <p:cNvSpPr>
            <a:spLocks noGrp="1" noChangeArrowheads="1"/>
          </p:cNvSpPr>
          <p:nvPr>
            <p:ph type="body" idx="1"/>
          </p:nvPr>
        </p:nvSpPr>
        <p:spPr>
          <a:noFill/>
        </p:spPr>
        <p:txBody>
          <a:bodyPr/>
          <a:lstStyle/>
          <a:p>
            <a:r>
              <a:rPr lang="en-US" altLang="en-US" dirty="0"/>
              <a:t>A corrective action is the </a:t>
            </a:r>
            <a:r>
              <a:rPr lang="en-US" altLang="en-US" b="1" u="sng" dirty="0"/>
              <a:t>action</a:t>
            </a:r>
            <a:r>
              <a:rPr lang="en-US" altLang="en-US" b="0" u="none" dirty="0"/>
              <a:t> the facility will take within a specific time frame to address the finding(s) of noncompliance and to prevent it from recurring. 2 CFR 200.26.</a:t>
            </a:r>
          </a:p>
          <a:p>
            <a:endParaRPr lang="en-US" altLang="en-US" b="1" u="none" dirty="0"/>
          </a:p>
          <a:p>
            <a:r>
              <a:rPr lang="en-US" altLang="en-US" b="1" u="sng" dirty="0"/>
              <a:t>Specific</a:t>
            </a:r>
            <a:r>
              <a:rPr lang="en-US" altLang="en-US" b="1" u="none" dirty="0"/>
              <a:t>- </a:t>
            </a:r>
            <a:r>
              <a:rPr lang="en-US" altLang="en-US" b="0" u="none" dirty="0"/>
              <a:t>Detailed, step by step actions</a:t>
            </a:r>
          </a:p>
          <a:p>
            <a:r>
              <a:rPr lang="en-US" altLang="en-US" b="1" u="sng" dirty="0"/>
              <a:t>Measurable</a:t>
            </a:r>
            <a:r>
              <a:rPr lang="en-US" altLang="en-US" b="1" u="none" dirty="0"/>
              <a:t>- </a:t>
            </a:r>
            <a:r>
              <a:rPr lang="en-US" altLang="en-US" b="0" u="none" dirty="0"/>
              <a:t>Does this plan solve the problem</a:t>
            </a:r>
          </a:p>
          <a:p>
            <a:r>
              <a:rPr lang="en-US" altLang="en-US" b="1" u="sng" dirty="0"/>
              <a:t>Attainable</a:t>
            </a:r>
            <a:r>
              <a:rPr lang="en-US" altLang="en-US" b="1" u="none" dirty="0"/>
              <a:t>- </a:t>
            </a:r>
            <a:r>
              <a:rPr lang="en-US" altLang="en-US" b="0" u="none" dirty="0"/>
              <a:t>Do staff have the needed skill-set and training</a:t>
            </a:r>
          </a:p>
          <a:p>
            <a:r>
              <a:rPr lang="en-US" altLang="en-US" b="1" u="sng" dirty="0"/>
              <a:t>Realistic</a:t>
            </a:r>
            <a:r>
              <a:rPr lang="en-US" altLang="en-US" b="1" u="none" dirty="0"/>
              <a:t>- </a:t>
            </a:r>
            <a:r>
              <a:rPr lang="en-US" altLang="en-US" b="0" u="none" dirty="0"/>
              <a:t>Do you have enough resources to make this happen</a:t>
            </a:r>
          </a:p>
          <a:p>
            <a:r>
              <a:rPr lang="en-US" altLang="en-US" b="1" u="sng" dirty="0"/>
              <a:t>Timely</a:t>
            </a:r>
            <a:r>
              <a:rPr lang="en-US" altLang="en-US" b="1" u="none" dirty="0"/>
              <a:t>- </a:t>
            </a:r>
            <a:r>
              <a:rPr lang="en-US" altLang="en-US" b="0" u="none" dirty="0"/>
              <a:t>When will it happen? How often?</a:t>
            </a:r>
            <a:endParaRPr lang="en-US" altLang="en-US" b="0" u="sng" dirty="0"/>
          </a:p>
        </p:txBody>
      </p:sp>
    </p:spTree>
    <p:extLst>
      <p:ext uri="{BB962C8B-B14F-4D97-AF65-F5344CB8AC3E}">
        <p14:creationId xmlns:p14="http://schemas.microsoft.com/office/powerpoint/2010/main" val="93851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E3956C14-8FDA-47F5-998A-09E7C787ADAD}"/>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A1F7EDF1-BE15-4A0D-AB35-1D9EB0BFA85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53A24040-1A86-4943-A29A-8F0C42B71A45}"/>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5038D592-CE77-4DA5-8880-71CB8110C5BB}"/>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3799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FF52570-D5D5-43CA-855B-D35746892AFA}"/>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9A43B255-B14D-43AA-9346-2095F86D0E0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7283" name="Rectangle 2">
            <a:extLst>
              <a:ext uri="{FF2B5EF4-FFF2-40B4-BE49-F238E27FC236}">
                <a16:creationId xmlns:a16="http://schemas.microsoft.com/office/drawing/2014/main" id="{5E94005A-3E8F-4281-B507-5C6CE08D02AF}"/>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9BBEBAD-6079-4C79-8C44-B56C9B26D607}"/>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20595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44529FCC-35A5-4609-A544-8CB3628AB2F1}"/>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4D91B835-FCE1-4824-A98F-D5B22FA7BDD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8307" name="Rectangle 2">
            <a:extLst>
              <a:ext uri="{FF2B5EF4-FFF2-40B4-BE49-F238E27FC236}">
                <a16:creationId xmlns:a16="http://schemas.microsoft.com/office/drawing/2014/main" id="{FD6FB9A2-EBB5-4605-9B50-89984D4A7CE8}"/>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E4FA957-B0CA-404E-B5C3-8A4F8D57C6AA}"/>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178563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Pending corrective actions can be placed on a temporary hold until the correction actions are received.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06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7A1BA6F6-C326-43C7-B4A1-30194A93577D}"/>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85444BFE-1162-4FE8-BE3E-325851CEEA2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9331" name="Rectangle 2">
            <a:extLst>
              <a:ext uri="{FF2B5EF4-FFF2-40B4-BE49-F238E27FC236}">
                <a16:creationId xmlns:a16="http://schemas.microsoft.com/office/drawing/2014/main" id="{052D366D-89C2-4762-B155-ED9435705F9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B4F06C95-F00D-47AD-B490-7485FA12E561}"/>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2585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74B9D87-7C52-4D16-AEF0-86F6236916F1}"/>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C6EE04D5-FE31-4F16-B518-022D998BA7A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0355" name="Rectangle 2">
            <a:extLst>
              <a:ext uri="{FF2B5EF4-FFF2-40B4-BE49-F238E27FC236}">
                <a16:creationId xmlns:a16="http://schemas.microsoft.com/office/drawing/2014/main" id="{83FB09AD-70D3-4081-9BE3-1847F1A3AE8B}"/>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E5B5D961-EEA3-4C87-91AC-DF0BA6B1C193}"/>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26709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1027CB45-B162-4B83-914F-34D0F96A1D54}"/>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9B4B646D-B5E6-44D9-8DAF-18B73FC6ABA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9" name="Rectangle 2">
            <a:extLst>
              <a:ext uri="{FF2B5EF4-FFF2-40B4-BE49-F238E27FC236}">
                <a16:creationId xmlns:a16="http://schemas.microsoft.com/office/drawing/2014/main" id="{A74A279F-33EC-4A35-A5F6-4F4ADBFA35F6}"/>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4C13846D-9886-4CC5-B466-9C58DCC3EAF8}"/>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7657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10E1A172-D527-447A-B7E5-9B3423A30226}"/>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4B8B482C-A42E-4A41-86E0-44C2B6B472F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03" name="Rectangle 2">
            <a:extLst>
              <a:ext uri="{FF2B5EF4-FFF2-40B4-BE49-F238E27FC236}">
                <a16:creationId xmlns:a16="http://schemas.microsoft.com/office/drawing/2014/main" id="{5B5FA403-91B2-440D-980A-22FB11F51079}"/>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8270E5A-A5F5-4C14-9340-59422D840C5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71359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seriously deficient:</a:t>
            </a:r>
          </a:p>
          <a:p>
            <a:r>
              <a:rPr lang="en-US" dirty="0"/>
              <a:t>The status of an instuition, sponsoring organization or daycare home that has been determined to be noncompliant in one or more aspects in its operation of the program.</a:t>
            </a:r>
          </a:p>
          <a:p>
            <a:endParaRPr lang="en-US" b="1" dirty="0"/>
          </a:p>
          <a:p>
            <a:r>
              <a:rPr lang="en-US" b="1" dirty="0"/>
              <a:t>READ THE STEPS!!!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State agency must withhold Program reimbursement as of the beginning of the serious deficiency process and to release payment for valid claims during the suspension period if the institution requests a suspension review and is upheld.</a:t>
            </a:r>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6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7D224EA-1356-4A47-AD73-4310D7105568}"/>
              </a:ext>
            </a:extLst>
          </p:cNvPr>
          <p:cNvSpPr>
            <a:spLocks noGrp="1" noChangeArrowheads="1"/>
          </p:cNvSpPr>
          <p:nvPr>
            <p:ph type="sldNum" sz="quarter" idx="5"/>
          </p:nvPr>
        </p:nvSpPr>
        <p:spPr>
          <a:noFill/>
        </p:spPr>
        <p:txBody>
          <a:bodyPr/>
          <a:lstStyle>
            <a:lvl1pPr defTabSz="928498">
              <a:defRPr sz="1000">
                <a:solidFill>
                  <a:schemeClr val="tx1"/>
                </a:solidFill>
                <a:latin typeface="Times New Roman" panose="02020603050405020304" pitchFamily="18" charset="0"/>
              </a:defRPr>
            </a:lvl1pPr>
            <a:lvl2pPr marL="742798" indent="-285692" defTabSz="928498">
              <a:defRPr sz="1000">
                <a:solidFill>
                  <a:schemeClr val="tx1"/>
                </a:solidFill>
                <a:latin typeface="Times New Roman" panose="02020603050405020304" pitchFamily="18" charset="0"/>
              </a:defRPr>
            </a:lvl2pPr>
            <a:lvl3pPr marL="1142766" indent="-228552" defTabSz="928498">
              <a:defRPr sz="1000">
                <a:solidFill>
                  <a:schemeClr val="tx1"/>
                </a:solidFill>
                <a:latin typeface="Times New Roman" panose="02020603050405020304" pitchFamily="18" charset="0"/>
              </a:defRPr>
            </a:lvl3pPr>
            <a:lvl4pPr marL="1599872" indent="-228552" defTabSz="928498">
              <a:defRPr sz="1000">
                <a:solidFill>
                  <a:schemeClr val="tx1"/>
                </a:solidFill>
                <a:latin typeface="Times New Roman" panose="02020603050405020304" pitchFamily="18" charset="0"/>
              </a:defRPr>
            </a:lvl4pPr>
            <a:lvl5pPr marL="2056978" indent="-228552" defTabSz="928498">
              <a:defRPr sz="1000">
                <a:solidFill>
                  <a:schemeClr val="tx1"/>
                </a:solidFill>
                <a:latin typeface="Times New Roman" panose="02020603050405020304" pitchFamily="18" charset="0"/>
              </a:defRPr>
            </a:lvl5pPr>
            <a:lvl6pPr marL="2514085" indent="-228552" defTabSz="928498" eaLnBrk="0" fontAlgn="base" hangingPunct="0">
              <a:spcBef>
                <a:spcPct val="0"/>
              </a:spcBef>
              <a:spcAft>
                <a:spcPct val="0"/>
              </a:spcAft>
              <a:defRPr sz="1000">
                <a:solidFill>
                  <a:schemeClr val="tx1"/>
                </a:solidFill>
                <a:latin typeface="Times New Roman" panose="02020603050405020304" pitchFamily="18" charset="0"/>
              </a:defRPr>
            </a:lvl6pPr>
            <a:lvl7pPr marL="2971192" indent="-228552" defTabSz="928498" eaLnBrk="0" fontAlgn="base" hangingPunct="0">
              <a:spcBef>
                <a:spcPct val="0"/>
              </a:spcBef>
              <a:spcAft>
                <a:spcPct val="0"/>
              </a:spcAft>
              <a:defRPr sz="1000">
                <a:solidFill>
                  <a:schemeClr val="tx1"/>
                </a:solidFill>
                <a:latin typeface="Times New Roman" panose="02020603050405020304" pitchFamily="18" charset="0"/>
              </a:defRPr>
            </a:lvl7pPr>
            <a:lvl8pPr marL="3428298" indent="-228552" defTabSz="928498" eaLnBrk="0" fontAlgn="base" hangingPunct="0">
              <a:spcBef>
                <a:spcPct val="0"/>
              </a:spcBef>
              <a:spcAft>
                <a:spcPct val="0"/>
              </a:spcAft>
              <a:defRPr sz="1000">
                <a:solidFill>
                  <a:schemeClr val="tx1"/>
                </a:solidFill>
                <a:latin typeface="Times New Roman" panose="02020603050405020304" pitchFamily="18" charset="0"/>
              </a:defRPr>
            </a:lvl8pPr>
            <a:lvl9pPr marL="3885404" indent="-228552" defTabSz="92849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28498" rtl="0" eaLnBrk="1" fontAlgn="auto" latinLnBrk="0" hangingPunct="1">
              <a:lnSpc>
                <a:spcPct val="100000"/>
              </a:lnSpc>
              <a:spcBef>
                <a:spcPts val="0"/>
              </a:spcBef>
              <a:spcAft>
                <a:spcPts val="0"/>
              </a:spcAft>
              <a:buClrTx/>
              <a:buSzTx/>
              <a:buFontTx/>
              <a:buNone/>
              <a:tabLst/>
              <a:defRPr/>
            </a:pPr>
            <a:fld id="{6B6A6580-B6A7-4189-B57B-A0479BDA528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498"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9875" name="Rectangle 2">
            <a:extLst>
              <a:ext uri="{FF2B5EF4-FFF2-40B4-BE49-F238E27FC236}">
                <a16:creationId xmlns:a16="http://schemas.microsoft.com/office/drawing/2014/main" id="{3218CF28-451C-4825-8E93-617A82A23286}"/>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311B2124-FF3F-4DFD-9A29-FF0E739EC004}"/>
              </a:ext>
            </a:extLst>
          </p:cNvPr>
          <p:cNvSpPr>
            <a:spLocks noGrp="1" noChangeArrowheads="1"/>
          </p:cNvSpPr>
          <p:nvPr>
            <p:ph type="body" idx="1"/>
          </p:nvPr>
        </p:nvSpPr>
        <p:spPr>
          <a:noFill/>
        </p:spPr>
        <p:txBody>
          <a:bodyPr/>
          <a:lstStyle/>
          <a:p>
            <a:r>
              <a:rPr lang="en-US" altLang="en-US" dirty="0"/>
              <a:t>A sponsoring organization is an entity that operates two or more affiliated sites participating on the CACFP and must be entirely responsible for overseeing the administration and operation of the food program at those sites.</a:t>
            </a:r>
          </a:p>
          <a:p>
            <a:endParaRPr lang="en-US" altLang="en-US" dirty="0"/>
          </a:p>
          <a:p>
            <a:r>
              <a:rPr lang="en-US" altLang="en-US" dirty="0"/>
              <a:t>A sponsoring organization has a business address that is separate from the location of the physical center.</a:t>
            </a:r>
          </a:p>
          <a:p>
            <a:endParaRPr lang="en-US" altLang="en-US" dirty="0"/>
          </a:p>
          <a:p>
            <a:r>
              <a:rPr lang="en-US" altLang="en-US" dirty="0"/>
              <a:t>For example ABC daycare is on 123 Road but under them are different facilities A daycare and B daycare and they are at different addresses. ABC daycare would be the sponsoring organization. </a:t>
            </a:r>
          </a:p>
          <a:p>
            <a:endParaRPr lang="en-US" altLang="en-US" b="1" dirty="0"/>
          </a:p>
          <a:p>
            <a:r>
              <a:rPr lang="en-US" altLang="en-US" b="1" dirty="0"/>
              <a:t>Sponsoring Organizations must review their center for compliance 3 times per year.</a:t>
            </a:r>
          </a:p>
          <a:p>
            <a:r>
              <a:rPr lang="en-US" altLang="en-US" dirty="0"/>
              <a:t>2 Unannounced visits and 1 unannounced</a:t>
            </a:r>
          </a:p>
          <a:p>
            <a:endParaRPr lang="en-US" altLang="en-US" dirty="0"/>
          </a:p>
        </p:txBody>
      </p:sp>
    </p:spTree>
    <p:extLst>
      <p:ext uri="{BB962C8B-B14F-4D97-AF65-F5344CB8AC3E}">
        <p14:creationId xmlns:p14="http://schemas.microsoft.com/office/powerpoint/2010/main" val="3763720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Seriously deficient corrective actions may not be submitted to the hearing official once the hearing begins. In order to be considered, all parties, including the State agency, must submit any written documentation to the hearing official no later than 30 days after receipt of the notice of action </a:t>
            </a:r>
            <a:r>
              <a:rPr lang="en-US" sz="1100" dirty="0"/>
              <a:t>[7 CFR 226.6(k)(5)(v)]. </a:t>
            </a:r>
          </a:p>
          <a:p>
            <a:endParaRPr lang="en-US" sz="1100" dirty="0"/>
          </a:p>
          <a:p>
            <a:r>
              <a:rPr lang="en-US" sz="1100" dirty="0"/>
              <a:t>The deadline for ALL corrective action responses and implementation must not exceed 30 days.</a:t>
            </a:r>
          </a:p>
          <a:p>
            <a:endParaRPr lang="en-US" sz="1100" dirty="0"/>
          </a:p>
          <a:p>
            <a:r>
              <a:rPr lang="en-US" sz="1100" b="1" dirty="0"/>
              <a:t>Specific- </a:t>
            </a:r>
            <a:r>
              <a:rPr lang="en-US" sz="1100" b="0" dirty="0"/>
              <a:t>Detailed, step by step actions</a:t>
            </a:r>
          </a:p>
          <a:p>
            <a:r>
              <a:rPr lang="en-US" sz="1100" b="1" dirty="0"/>
              <a:t>Measurable- </a:t>
            </a:r>
            <a:r>
              <a:rPr lang="en-US" sz="1100" b="0" dirty="0"/>
              <a:t>Does this plan solve the problem</a:t>
            </a:r>
          </a:p>
          <a:p>
            <a:r>
              <a:rPr lang="en-US" sz="1100" b="1" dirty="0"/>
              <a:t>Attainable- </a:t>
            </a:r>
            <a:r>
              <a:rPr lang="en-US" sz="1100" b="0" dirty="0"/>
              <a:t>Do staff have the needed skill-set and training</a:t>
            </a:r>
          </a:p>
          <a:p>
            <a:r>
              <a:rPr lang="en-US" sz="1100" b="1" dirty="0"/>
              <a:t>Realistic- </a:t>
            </a:r>
            <a:r>
              <a:rPr lang="en-US" sz="1100" b="0" dirty="0"/>
              <a:t>Do you have enough resources to make this happen</a:t>
            </a:r>
          </a:p>
          <a:p>
            <a:r>
              <a:rPr lang="en-US" sz="1100" b="1" dirty="0"/>
              <a:t>Timely- </a:t>
            </a:r>
            <a:r>
              <a:rPr lang="en-US" sz="1100" b="0" dirty="0"/>
              <a:t>When will it happen? How often?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36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Can you list any examples of a serious deficiency?</a:t>
            </a:r>
          </a:p>
          <a:p>
            <a:r>
              <a:rPr lang="en-US" b="1" dirty="0"/>
              <a:t>-Submission of false information on the application</a:t>
            </a:r>
          </a:p>
          <a:p>
            <a:r>
              <a:rPr lang="en-US" b="1" dirty="0"/>
              <a:t>-Submission of false claims for reimbursement</a:t>
            </a:r>
          </a:p>
          <a:p>
            <a:r>
              <a:rPr lang="en-US" b="1" dirty="0"/>
              <a:t>-Simultaneous participation under more than one sponsoring organization</a:t>
            </a:r>
          </a:p>
          <a:p>
            <a:r>
              <a:rPr lang="en-US" b="1" dirty="0"/>
              <a:t>-Non-compliance with the Program meal pattern</a:t>
            </a:r>
          </a:p>
          <a:p>
            <a:r>
              <a:rPr lang="en-US" b="1" dirty="0"/>
              <a:t>-Failure to keep required records (i.e. meal counts, menus, etc.)</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9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the deficiencies caused by accident or was it on purpose?</a:t>
            </a:r>
          </a:p>
          <a:p>
            <a:r>
              <a:rPr lang="en-US" dirty="0"/>
              <a:t>Is there history regarding seriously deficiencies?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85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clear violation?</a:t>
            </a:r>
          </a:p>
          <a:p>
            <a:r>
              <a:rPr lang="en-US" dirty="0"/>
              <a:t>Remember the VCA performance standards.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816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8A13648-2376-4E4B-8CF2-AF76952A48BF}"/>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ABE8F899-9AF5-4385-98E3-EB9B956CD81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27" name="Rectangle 2">
            <a:extLst>
              <a:ext uri="{FF2B5EF4-FFF2-40B4-BE49-F238E27FC236}">
                <a16:creationId xmlns:a16="http://schemas.microsoft.com/office/drawing/2014/main" id="{9B74AB1B-5A25-4B4F-A844-BFEA37743989}"/>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F35FA44-98FB-4E01-8520-4F618224C692}"/>
              </a:ext>
            </a:extLst>
          </p:cNvPr>
          <p:cNvSpPr>
            <a:spLocks noGrp="1" noChangeArrowheads="1"/>
          </p:cNvSpPr>
          <p:nvPr>
            <p:ph type="body" idx="1"/>
          </p:nvPr>
        </p:nvSpPr>
        <p:spPr>
          <a:noFill/>
        </p:spPr>
        <p:txBody>
          <a:bodyPr/>
          <a:lstStyle/>
          <a:p>
            <a:r>
              <a:rPr lang="en-US" altLang="en-US" dirty="0"/>
              <a:t>Slippery Slope!</a:t>
            </a:r>
          </a:p>
          <a:p>
            <a:r>
              <a:rPr lang="en-US" altLang="en-US" dirty="0"/>
              <a:t>Being SD is real and has real consequences.  Centers HAVE been terminated from the Program and added to the National Disqualified List (NDL). You and everyone associated with the program that is listed on the responsible parties/ principals in CARES will be placed on the National Disqualification List for 7 years! </a:t>
            </a:r>
          </a:p>
          <a:p>
            <a:endParaRPr lang="en-US" altLang="en-US" dirty="0"/>
          </a:p>
        </p:txBody>
      </p:sp>
    </p:spTree>
    <p:extLst>
      <p:ext uri="{BB962C8B-B14F-4D97-AF65-F5344CB8AC3E}">
        <p14:creationId xmlns:p14="http://schemas.microsoft.com/office/powerpoint/2010/main" val="258277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Existing: What are examples of Imminent threat? </a:t>
            </a:r>
          </a:p>
          <a:p>
            <a:r>
              <a:rPr lang="en-US" dirty="0"/>
              <a:t>Inadequate or incompetent supervision</a:t>
            </a:r>
          </a:p>
          <a:p>
            <a:r>
              <a:rPr lang="en-US" dirty="0"/>
              <a:t>Unsanitary conditions for food service</a:t>
            </a:r>
          </a:p>
          <a:p>
            <a:r>
              <a:rPr lang="en-US" dirty="0"/>
              <a:t>Providing care for more children than the licensed capacity allows</a:t>
            </a:r>
          </a:p>
          <a:p>
            <a:endParaRPr lang="en-US" dirty="0"/>
          </a:p>
          <a:p>
            <a:endParaRPr lang="en-US" dirty="0"/>
          </a:p>
          <a:p>
            <a:r>
              <a:rPr lang="en-US" dirty="0"/>
              <a:t>If the State agency determines that an institution has knowingly submitted a false or fraudulent claim, the State agency may initiate action to suspend the institution’s participation, terminate the institution’s agreement, disqualify the institution and the responsible principals and responsible individuals.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54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0CCB43D-1F34-4AED-8D96-3E1AF7E82028}"/>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BFC6929A-A131-4033-87BF-81DB600A1724}"/>
              </a:ext>
            </a:extLst>
          </p:cNvPr>
          <p:cNvSpPr>
            <a:spLocks noGrp="1" noChangeArrowheads="1"/>
          </p:cNvSpPr>
          <p:nvPr>
            <p:ph type="body" idx="1"/>
          </p:nvPr>
        </p:nvSpPr>
        <p:spPr>
          <a:noFill/>
        </p:spPr>
        <p:txBody>
          <a:bodyPr/>
          <a:lstStyle/>
          <a:p>
            <a:r>
              <a:rPr lang="en-US" altLang="en-US" dirty="0"/>
              <a:t>Sample of the monitoring form. Observing one meal service, checking components, portion sizes and ensuring that the meals counts are taken at the point of meal service. </a:t>
            </a:r>
          </a:p>
          <a:p>
            <a:endParaRPr lang="en-US" altLang="en-US" dirty="0"/>
          </a:p>
        </p:txBody>
      </p:sp>
      <p:sp>
        <p:nvSpPr>
          <p:cNvPr id="80900" name="Slide Number Placeholder 3">
            <a:extLst>
              <a:ext uri="{FF2B5EF4-FFF2-40B4-BE49-F238E27FC236}">
                <a16:creationId xmlns:a16="http://schemas.microsoft.com/office/drawing/2014/main" id="{F26FD6F9-8360-4FFF-A46F-71ED2748DF11}"/>
              </a:ext>
            </a:extLst>
          </p:cNvPr>
          <p:cNvSpPr>
            <a:spLocks noGrp="1"/>
          </p:cNvSpPr>
          <p:nvPr>
            <p:ph type="sldNum" sz="quarter" idx="5"/>
          </p:nvPr>
        </p:nvSpPr>
        <p:spPr>
          <a:noFill/>
        </p:spPr>
        <p:txBody>
          <a:bodyPr/>
          <a:lstStyle>
            <a:lvl1pPr defTabSz="928498">
              <a:defRPr sz="1000">
                <a:solidFill>
                  <a:schemeClr val="tx1"/>
                </a:solidFill>
                <a:latin typeface="Times New Roman" panose="02020603050405020304" pitchFamily="18" charset="0"/>
              </a:defRPr>
            </a:lvl1pPr>
            <a:lvl2pPr marL="742798" indent="-285692" defTabSz="928498">
              <a:defRPr sz="1000">
                <a:solidFill>
                  <a:schemeClr val="tx1"/>
                </a:solidFill>
                <a:latin typeface="Times New Roman" panose="02020603050405020304" pitchFamily="18" charset="0"/>
              </a:defRPr>
            </a:lvl2pPr>
            <a:lvl3pPr marL="1142766" indent="-228552" defTabSz="928498">
              <a:defRPr sz="1000">
                <a:solidFill>
                  <a:schemeClr val="tx1"/>
                </a:solidFill>
                <a:latin typeface="Times New Roman" panose="02020603050405020304" pitchFamily="18" charset="0"/>
              </a:defRPr>
            </a:lvl3pPr>
            <a:lvl4pPr marL="1599872" indent="-228552" defTabSz="928498">
              <a:defRPr sz="1000">
                <a:solidFill>
                  <a:schemeClr val="tx1"/>
                </a:solidFill>
                <a:latin typeface="Times New Roman" panose="02020603050405020304" pitchFamily="18" charset="0"/>
              </a:defRPr>
            </a:lvl4pPr>
            <a:lvl5pPr marL="2056978" indent="-228552" defTabSz="928498">
              <a:defRPr sz="1000">
                <a:solidFill>
                  <a:schemeClr val="tx1"/>
                </a:solidFill>
                <a:latin typeface="Times New Roman" panose="02020603050405020304" pitchFamily="18" charset="0"/>
              </a:defRPr>
            </a:lvl5pPr>
            <a:lvl6pPr marL="2514085" indent="-228552" defTabSz="928498" eaLnBrk="0" fontAlgn="base" hangingPunct="0">
              <a:spcBef>
                <a:spcPct val="0"/>
              </a:spcBef>
              <a:spcAft>
                <a:spcPct val="0"/>
              </a:spcAft>
              <a:defRPr sz="1000">
                <a:solidFill>
                  <a:schemeClr val="tx1"/>
                </a:solidFill>
                <a:latin typeface="Times New Roman" panose="02020603050405020304" pitchFamily="18" charset="0"/>
              </a:defRPr>
            </a:lvl6pPr>
            <a:lvl7pPr marL="2971192" indent="-228552" defTabSz="928498" eaLnBrk="0" fontAlgn="base" hangingPunct="0">
              <a:spcBef>
                <a:spcPct val="0"/>
              </a:spcBef>
              <a:spcAft>
                <a:spcPct val="0"/>
              </a:spcAft>
              <a:defRPr sz="1000">
                <a:solidFill>
                  <a:schemeClr val="tx1"/>
                </a:solidFill>
                <a:latin typeface="Times New Roman" panose="02020603050405020304" pitchFamily="18" charset="0"/>
              </a:defRPr>
            </a:lvl7pPr>
            <a:lvl8pPr marL="3428298" indent="-228552" defTabSz="928498" eaLnBrk="0" fontAlgn="base" hangingPunct="0">
              <a:spcBef>
                <a:spcPct val="0"/>
              </a:spcBef>
              <a:spcAft>
                <a:spcPct val="0"/>
              </a:spcAft>
              <a:defRPr sz="1000">
                <a:solidFill>
                  <a:schemeClr val="tx1"/>
                </a:solidFill>
                <a:latin typeface="Times New Roman" panose="02020603050405020304" pitchFamily="18" charset="0"/>
              </a:defRPr>
            </a:lvl8pPr>
            <a:lvl9pPr marL="3885404" indent="-228552" defTabSz="92849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28498" rtl="0" eaLnBrk="1" fontAlgn="auto" latinLnBrk="0" hangingPunct="1">
              <a:lnSpc>
                <a:spcPct val="100000"/>
              </a:lnSpc>
              <a:spcBef>
                <a:spcPts val="0"/>
              </a:spcBef>
              <a:spcAft>
                <a:spcPts val="0"/>
              </a:spcAft>
              <a:buClrTx/>
              <a:buSzTx/>
              <a:buFontTx/>
              <a:buNone/>
              <a:tabLst/>
              <a:defRPr/>
            </a:pPr>
            <a:fld id="{03A83555-4889-4D0A-8134-EF5AB76D77E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498"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8655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 also includes the components for infants if applicable. </a:t>
            </a:r>
          </a:p>
        </p:txBody>
      </p:sp>
      <p:sp>
        <p:nvSpPr>
          <p:cNvPr id="4" name="Slide Number Placeholder 3"/>
          <p:cNvSpPr>
            <a:spLocks noGrp="1"/>
          </p:cNvSpPr>
          <p:nvPr>
            <p:ph type="sldNum" sz="quarter" idx="5"/>
          </p:nvPr>
        </p:nvSpPr>
        <p:spPr/>
        <p:txBody>
          <a:bodyPr/>
          <a:lstStyle/>
          <a:p>
            <a:fld id="{475D5AD1-EC97-45D2-9A1F-6BF4E2D58E70}" type="slidenum">
              <a:rPr lang="en-US" smtClean="0"/>
              <a:t>4</a:t>
            </a:fld>
            <a:endParaRPr lang="en-US"/>
          </a:p>
        </p:txBody>
      </p:sp>
    </p:spTree>
    <p:extLst>
      <p:ext uri="{BB962C8B-B14F-4D97-AF65-F5344CB8AC3E}">
        <p14:creationId xmlns:p14="http://schemas.microsoft.com/office/powerpoint/2010/main" val="157805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A9B5466-157E-4506-ACE7-AAC30E949C54}"/>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7B500643-D6C2-43BC-B232-C03D28086244}"/>
              </a:ext>
            </a:extLst>
          </p:cNvPr>
          <p:cNvSpPr>
            <a:spLocks noGrp="1" noChangeArrowheads="1"/>
          </p:cNvSpPr>
          <p:nvPr>
            <p:ph type="body" idx="1"/>
          </p:nvPr>
        </p:nvSpPr>
        <p:spPr>
          <a:noFill/>
        </p:spPr>
        <p:txBody>
          <a:bodyPr/>
          <a:lstStyle/>
          <a:p>
            <a:pPr algn="l" eaLnBrk="1" hangingPunct="1">
              <a:defRPr/>
            </a:pPr>
            <a:r>
              <a:rPr lang="en-US" altLang="en-US" b="1" dirty="0"/>
              <a:t>ASK YOURSELF</a:t>
            </a:r>
          </a:p>
          <a:p>
            <a:pPr algn="l" eaLnBrk="1" hangingPunct="1">
              <a:defRPr/>
            </a:pPr>
            <a:r>
              <a:rPr lang="en-US" altLang="en-US" dirty="0"/>
              <a:t>Do the attendance and enrollment/eligibility records support the meal counts?	</a:t>
            </a:r>
          </a:p>
          <a:p>
            <a:pPr algn="l" eaLnBrk="1" hangingPunct="1">
              <a:defRPr/>
            </a:pPr>
            <a:r>
              <a:rPr lang="en-US" altLang="en-US" dirty="0"/>
              <a:t>Do the meal counts show variation for the 5-day period? (in this case you would be going back to five previous days)</a:t>
            </a:r>
          </a:p>
          <a:p>
            <a:pPr algn="l" eaLnBrk="1" hangingPunct="1">
              <a:defRPr/>
            </a:pPr>
            <a:endParaRPr lang="en-US" altLang="en-US" dirty="0"/>
          </a:p>
          <a:p>
            <a:pPr algn="l" eaLnBrk="1" hangingPunct="1">
              <a:defRPr/>
            </a:pPr>
            <a:r>
              <a:rPr lang="en-US" altLang="en-US" dirty="0"/>
              <a:t>If No variation, continue to review 10 additional days (for a total of 15 consecutive days) for </a:t>
            </a:r>
            <a:r>
              <a:rPr lang="en-US" altLang="en-US" b="1" dirty="0"/>
              <a:t>THE SAME MEAL SERVICE, (FOR EXAMPLE LUNCH) </a:t>
            </a:r>
            <a:r>
              <a:rPr lang="en-US" altLang="en-US" dirty="0"/>
              <a:t> and list the total meal counts, attendance and enrollment figures. </a:t>
            </a:r>
          </a:p>
          <a:p>
            <a:pPr algn="l" eaLnBrk="1" hangingPunct="1">
              <a:defRPr/>
            </a:pPr>
            <a:endParaRPr lang="en-US" altLang="en-US" dirty="0"/>
          </a:p>
          <a:p>
            <a:pPr algn="l" eaLnBrk="1" hangingPunct="1">
              <a:defRPr/>
            </a:pPr>
            <a:r>
              <a:rPr lang="en-US" altLang="en-US" b="1" dirty="0"/>
              <a:t>Existing: Do you notice anything about this form?</a:t>
            </a:r>
          </a:p>
          <a:p>
            <a:pPr algn="l" eaLnBrk="1" hangingPunct="1">
              <a:defRPr/>
            </a:pPr>
            <a:endParaRPr lang="en-US" altLang="en-US" dirty="0"/>
          </a:p>
          <a:p>
            <a:pPr algn="l" eaLnBrk="1" hangingPunct="1">
              <a:defRPr/>
            </a:pPr>
            <a:endParaRPr lang="en-US" altLang="en-US" dirty="0"/>
          </a:p>
        </p:txBody>
      </p:sp>
      <p:sp>
        <p:nvSpPr>
          <p:cNvPr id="81924" name="Slide Number Placeholder 3">
            <a:extLst>
              <a:ext uri="{FF2B5EF4-FFF2-40B4-BE49-F238E27FC236}">
                <a16:creationId xmlns:a16="http://schemas.microsoft.com/office/drawing/2014/main" id="{21518316-0D38-4024-A0B5-D58B999C8776}"/>
              </a:ext>
            </a:extLst>
          </p:cNvPr>
          <p:cNvSpPr>
            <a:spLocks noGrp="1"/>
          </p:cNvSpPr>
          <p:nvPr>
            <p:ph type="sldNum" sz="quarter" idx="5"/>
          </p:nvPr>
        </p:nvSpPr>
        <p:spPr>
          <a:noFill/>
        </p:spPr>
        <p:txBody>
          <a:bodyPr/>
          <a:lstStyle>
            <a:lvl1pPr defTabSz="928498">
              <a:defRPr sz="1000">
                <a:solidFill>
                  <a:schemeClr val="tx1"/>
                </a:solidFill>
                <a:latin typeface="Times New Roman" panose="02020603050405020304" pitchFamily="18" charset="0"/>
              </a:defRPr>
            </a:lvl1pPr>
            <a:lvl2pPr marL="742798" indent="-285692" defTabSz="928498">
              <a:defRPr sz="1000">
                <a:solidFill>
                  <a:schemeClr val="tx1"/>
                </a:solidFill>
                <a:latin typeface="Times New Roman" panose="02020603050405020304" pitchFamily="18" charset="0"/>
              </a:defRPr>
            </a:lvl2pPr>
            <a:lvl3pPr marL="1142766" indent="-228552" defTabSz="928498">
              <a:defRPr sz="1000">
                <a:solidFill>
                  <a:schemeClr val="tx1"/>
                </a:solidFill>
                <a:latin typeface="Times New Roman" panose="02020603050405020304" pitchFamily="18" charset="0"/>
              </a:defRPr>
            </a:lvl3pPr>
            <a:lvl4pPr marL="1599872" indent="-228552" defTabSz="928498">
              <a:defRPr sz="1000">
                <a:solidFill>
                  <a:schemeClr val="tx1"/>
                </a:solidFill>
                <a:latin typeface="Times New Roman" panose="02020603050405020304" pitchFamily="18" charset="0"/>
              </a:defRPr>
            </a:lvl4pPr>
            <a:lvl5pPr marL="2056978" indent="-228552" defTabSz="928498">
              <a:defRPr sz="1000">
                <a:solidFill>
                  <a:schemeClr val="tx1"/>
                </a:solidFill>
                <a:latin typeface="Times New Roman" panose="02020603050405020304" pitchFamily="18" charset="0"/>
              </a:defRPr>
            </a:lvl5pPr>
            <a:lvl6pPr marL="2514085" indent="-228552" defTabSz="928498" eaLnBrk="0" fontAlgn="base" hangingPunct="0">
              <a:spcBef>
                <a:spcPct val="0"/>
              </a:spcBef>
              <a:spcAft>
                <a:spcPct val="0"/>
              </a:spcAft>
              <a:defRPr sz="1000">
                <a:solidFill>
                  <a:schemeClr val="tx1"/>
                </a:solidFill>
                <a:latin typeface="Times New Roman" panose="02020603050405020304" pitchFamily="18" charset="0"/>
              </a:defRPr>
            </a:lvl6pPr>
            <a:lvl7pPr marL="2971192" indent="-228552" defTabSz="928498" eaLnBrk="0" fontAlgn="base" hangingPunct="0">
              <a:spcBef>
                <a:spcPct val="0"/>
              </a:spcBef>
              <a:spcAft>
                <a:spcPct val="0"/>
              </a:spcAft>
              <a:defRPr sz="1000">
                <a:solidFill>
                  <a:schemeClr val="tx1"/>
                </a:solidFill>
                <a:latin typeface="Times New Roman" panose="02020603050405020304" pitchFamily="18" charset="0"/>
              </a:defRPr>
            </a:lvl7pPr>
            <a:lvl8pPr marL="3428298" indent="-228552" defTabSz="928498" eaLnBrk="0" fontAlgn="base" hangingPunct="0">
              <a:spcBef>
                <a:spcPct val="0"/>
              </a:spcBef>
              <a:spcAft>
                <a:spcPct val="0"/>
              </a:spcAft>
              <a:defRPr sz="1000">
                <a:solidFill>
                  <a:schemeClr val="tx1"/>
                </a:solidFill>
                <a:latin typeface="Times New Roman" panose="02020603050405020304" pitchFamily="18" charset="0"/>
              </a:defRPr>
            </a:lvl8pPr>
            <a:lvl9pPr marL="3885404" indent="-228552" defTabSz="92849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28498" rtl="0" eaLnBrk="1" fontAlgn="auto" latinLnBrk="0" hangingPunct="1">
              <a:lnSpc>
                <a:spcPct val="100000"/>
              </a:lnSpc>
              <a:spcBef>
                <a:spcPts val="0"/>
              </a:spcBef>
              <a:spcAft>
                <a:spcPts val="0"/>
              </a:spcAft>
              <a:buClrTx/>
              <a:buSzTx/>
              <a:buFontTx/>
              <a:buNone/>
              <a:tabLst/>
              <a:defRPr/>
            </a:pPr>
            <a:fld id="{B902FE42-E0B8-4D86-A4F5-00DAC782F61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498"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56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t>Reconciliation of meals counts is effective as a </a:t>
            </a:r>
            <a:r>
              <a:rPr lang="en-US" b="1" dirty="0"/>
              <a:t>quick spot check to highlight red flags </a:t>
            </a:r>
            <a:r>
              <a:rPr lang="en-US" dirty="0"/>
              <a:t>in claiming procedures, without requiring the collection of multiple sets of records. </a:t>
            </a:r>
          </a:p>
          <a:p>
            <a:endParaRPr lang="en-US" dirty="0"/>
          </a:p>
          <a:p>
            <a:r>
              <a:rPr lang="en-US" b="1" dirty="0"/>
              <a:t>Attendance serves as an edit check for meal counts. Enrollment serves as an edit check on attendance. The reconciliation works because meal counts can never exceed the number of children recorded in attendance at the day care home or center.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94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5EA7487-A61B-41AC-A7D4-5B017008471C}"/>
              </a:ext>
            </a:extLst>
          </p:cNvPr>
          <p:cNvSpPr>
            <a:spLocks noGrp="1" noChangeArrowheads="1"/>
          </p:cNvSpPr>
          <p:nvPr>
            <p:ph type="sldNum" sz="quarter" idx="5"/>
          </p:nvPr>
        </p:nvSpPr>
        <p:spPr>
          <a:noFill/>
        </p:spPr>
        <p:txBody>
          <a:bodyPr/>
          <a:lstStyle>
            <a:lvl1pPr defTabSz="928498">
              <a:defRPr sz="1000">
                <a:solidFill>
                  <a:schemeClr val="tx1"/>
                </a:solidFill>
                <a:latin typeface="Times New Roman" panose="02020603050405020304" pitchFamily="18" charset="0"/>
              </a:defRPr>
            </a:lvl1pPr>
            <a:lvl2pPr marL="742798" indent="-285692" defTabSz="928498">
              <a:defRPr sz="1000">
                <a:solidFill>
                  <a:schemeClr val="tx1"/>
                </a:solidFill>
                <a:latin typeface="Times New Roman" panose="02020603050405020304" pitchFamily="18" charset="0"/>
              </a:defRPr>
            </a:lvl2pPr>
            <a:lvl3pPr marL="1142766" indent="-228552" defTabSz="928498">
              <a:defRPr sz="1000">
                <a:solidFill>
                  <a:schemeClr val="tx1"/>
                </a:solidFill>
                <a:latin typeface="Times New Roman" panose="02020603050405020304" pitchFamily="18" charset="0"/>
              </a:defRPr>
            </a:lvl3pPr>
            <a:lvl4pPr marL="1599872" indent="-228552" defTabSz="928498">
              <a:defRPr sz="1000">
                <a:solidFill>
                  <a:schemeClr val="tx1"/>
                </a:solidFill>
                <a:latin typeface="Times New Roman" panose="02020603050405020304" pitchFamily="18" charset="0"/>
              </a:defRPr>
            </a:lvl4pPr>
            <a:lvl5pPr marL="2056978" indent="-228552" defTabSz="928498">
              <a:defRPr sz="1000">
                <a:solidFill>
                  <a:schemeClr val="tx1"/>
                </a:solidFill>
                <a:latin typeface="Times New Roman" panose="02020603050405020304" pitchFamily="18" charset="0"/>
              </a:defRPr>
            </a:lvl5pPr>
            <a:lvl6pPr marL="2514085" indent="-228552" defTabSz="928498" eaLnBrk="0" fontAlgn="base" hangingPunct="0">
              <a:spcBef>
                <a:spcPct val="0"/>
              </a:spcBef>
              <a:spcAft>
                <a:spcPct val="0"/>
              </a:spcAft>
              <a:defRPr sz="1000">
                <a:solidFill>
                  <a:schemeClr val="tx1"/>
                </a:solidFill>
                <a:latin typeface="Times New Roman" panose="02020603050405020304" pitchFamily="18" charset="0"/>
              </a:defRPr>
            </a:lvl6pPr>
            <a:lvl7pPr marL="2971192" indent="-228552" defTabSz="928498" eaLnBrk="0" fontAlgn="base" hangingPunct="0">
              <a:spcBef>
                <a:spcPct val="0"/>
              </a:spcBef>
              <a:spcAft>
                <a:spcPct val="0"/>
              </a:spcAft>
              <a:defRPr sz="1000">
                <a:solidFill>
                  <a:schemeClr val="tx1"/>
                </a:solidFill>
                <a:latin typeface="Times New Roman" panose="02020603050405020304" pitchFamily="18" charset="0"/>
              </a:defRPr>
            </a:lvl7pPr>
            <a:lvl8pPr marL="3428298" indent="-228552" defTabSz="928498" eaLnBrk="0" fontAlgn="base" hangingPunct="0">
              <a:spcBef>
                <a:spcPct val="0"/>
              </a:spcBef>
              <a:spcAft>
                <a:spcPct val="0"/>
              </a:spcAft>
              <a:defRPr sz="1000">
                <a:solidFill>
                  <a:schemeClr val="tx1"/>
                </a:solidFill>
                <a:latin typeface="Times New Roman" panose="02020603050405020304" pitchFamily="18" charset="0"/>
              </a:defRPr>
            </a:lvl8pPr>
            <a:lvl9pPr marL="3885404" indent="-228552" defTabSz="92849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28498" rtl="0" eaLnBrk="1" fontAlgn="auto" latinLnBrk="0" hangingPunct="1">
              <a:lnSpc>
                <a:spcPct val="100000"/>
              </a:lnSpc>
              <a:spcBef>
                <a:spcPts val="0"/>
              </a:spcBef>
              <a:spcAft>
                <a:spcPts val="0"/>
              </a:spcAft>
              <a:buClrTx/>
              <a:buSzTx/>
              <a:buFontTx/>
              <a:buNone/>
              <a:tabLst/>
              <a:defRPr/>
            </a:pPr>
            <a:fld id="{5324154B-E7EE-42EF-AC2E-D4F3224FF9FF}"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498"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47" name="Rectangle 2">
            <a:extLst>
              <a:ext uri="{FF2B5EF4-FFF2-40B4-BE49-F238E27FC236}">
                <a16:creationId xmlns:a16="http://schemas.microsoft.com/office/drawing/2014/main" id="{4253277C-0EAB-4FA7-93BB-7482FEE5F70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6E80082-2F49-4117-999C-ABBCED6BB6E0}"/>
              </a:ext>
            </a:extLst>
          </p:cNvPr>
          <p:cNvSpPr>
            <a:spLocks noGrp="1" noChangeArrowheads="1"/>
          </p:cNvSpPr>
          <p:nvPr>
            <p:ph type="body" idx="1"/>
          </p:nvPr>
        </p:nvSpPr>
        <p:spPr>
          <a:noFill/>
        </p:spPr>
        <p:txBody>
          <a:bodyPr/>
          <a:lstStyle/>
          <a:p>
            <a:r>
              <a:rPr lang="en-US" altLang="en-US" dirty="0"/>
              <a:t>The Household Contact is another verification check to ensure the child’s attendance, enrollment and ensuring the child is present during meal service. </a:t>
            </a:r>
          </a:p>
        </p:txBody>
      </p:sp>
    </p:spTree>
    <p:extLst>
      <p:ext uri="{BB962C8B-B14F-4D97-AF65-F5344CB8AC3E}">
        <p14:creationId xmlns:p14="http://schemas.microsoft.com/office/powerpoint/2010/main" val="364932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69E0B92C-9E03-47FA-8E85-290A1CFD9D19}"/>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82789E40-8688-4180-9649-62005E105F0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3187" name="Rectangle 2">
            <a:extLst>
              <a:ext uri="{FF2B5EF4-FFF2-40B4-BE49-F238E27FC236}">
                <a16:creationId xmlns:a16="http://schemas.microsoft.com/office/drawing/2014/main" id="{61461491-3604-45F0-A573-0F74C2FE5842}"/>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DF9505A5-400B-499D-90DA-F47E02FC9E34}"/>
              </a:ext>
            </a:extLst>
          </p:cNvPr>
          <p:cNvSpPr>
            <a:spLocks noGrp="1" noChangeArrowheads="1"/>
          </p:cNvSpPr>
          <p:nvPr>
            <p:ph type="body" idx="1"/>
          </p:nvPr>
        </p:nvSpPr>
        <p:spPr>
          <a:noFill/>
        </p:spPr>
        <p:txBody>
          <a:bodyPr/>
          <a:lstStyle/>
          <a:p>
            <a:r>
              <a:rPr lang="en-US" altLang="en-US" b="1" dirty="0"/>
              <a:t>The purpose of the administrative review is to evaluate the overall operation, to ensure all USDA’s regulations are met.</a:t>
            </a:r>
          </a:p>
          <a:p>
            <a:r>
              <a:rPr lang="en-US" altLang="en-US" dirty="0"/>
              <a:t>You will be sent a letter stating when the review will be taking place.</a:t>
            </a:r>
          </a:p>
          <a:p>
            <a:r>
              <a:rPr lang="en-US" altLang="en-US" dirty="0"/>
              <a:t>a. You will be provided a review checklist which will specify which month we will be reviewing. </a:t>
            </a:r>
          </a:p>
          <a:p>
            <a:r>
              <a:rPr lang="en-US" altLang="en-US" dirty="0"/>
              <a:t>b. The pre-view fact sheet is a guideline to help you prepare for the administrative review. </a:t>
            </a:r>
          </a:p>
          <a:p>
            <a:r>
              <a:rPr lang="en-US" altLang="en-US" dirty="0"/>
              <a:t>Majority of the information will be uploaded into the CARES system.</a:t>
            </a:r>
          </a:p>
          <a:p>
            <a:endParaRPr lang="en-US" altLang="en-US" dirty="0"/>
          </a:p>
        </p:txBody>
      </p:sp>
    </p:spTree>
    <p:extLst>
      <p:ext uri="{BB962C8B-B14F-4D97-AF65-F5344CB8AC3E}">
        <p14:creationId xmlns:p14="http://schemas.microsoft.com/office/powerpoint/2010/main" val="363618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82011A6-2A03-45B4-B522-4D7F22A3D4F8}"/>
              </a:ext>
            </a:extLst>
          </p:cNvPr>
          <p:cNvSpPr>
            <a:spLocks noGrp="1" noChangeArrowheads="1"/>
          </p:cNvSpPr>
          <p:nvPr>
            <p:ph type="sldNum" sz="quarter" idx="5"/>
          </p:nvPr>
        </p:nvSpPr>
        <p:spPr>
          <a:noFill/>
        </p:spPr>
        <p:txBody>
          <a:bodyPr/>
          <a:lstStyle>
            <a:lvl1pPr defTabSz="931768">
              <a:defRPr sz="1000">
                <a:solidFill>
                  <a:schemeClr val="tx1"/>
                </a:solidFill>
                <a:latin typeface="Times New Roman" panose="02020603050405020304" pitchFamily="18" charset="0"/>
              </a:defRPr>
            </a:lvl1pPr>
            <a:lvl2pPr marL="742874" indent="-285721" defTabSz="931768">
              <a:defRPr sz="1000">
                <a:solidFill>
                  <a:schemeClr val="tx1"/>
                </a:solidFill>
                <a:latin typeface="Times New Roman" panose="02020603050405020304" pitchFamily="18" charset="0"/>
              </a:defRPr>
            </a:lvl2pPr>
            <a:lvl3pPr marL="1142883" indent="-228576" defTabSz="931768">
              <a:defRPr sz="1000">
                <a:solidFill>
                  <a:schemeClr val="tx1"/>
                </a:solidFill>
                <a:latin typeface="Times New Roman" panose="02020603050405020304" pitchFamily="18" charset="0"/>
              </a:defRPr>
            </a:lvl3pPr>
            <a:lvl4pPr marL="1600036" indent="-228576" defTabSz="931768">
              <a:defRPr sz="1000">
                <a:solidFill>
                  <a:schemeClr val="tx1"/>
                </a:solidFill>
                <a:latin typeface="Times New Roman" panose="02020603050405020304" pitchFamily="18" charset="0"/>
              </a:defRPr>
            </a:lvl4pPr>
            <a:lvl5pPr marL="2057189" indent="-228576" defTabSz="931768">
              <a:defRPr sz="1000">
                <a:solidFill>
                  <a:schemeClr val="tx1"/>
                </a:solidFill>
                <a:latin typeface="Times New Roman" panose="02020603050405020304" pitchFamily="18" charset="0"/>
              </a:defRPr>
            </a:lvl5pPr>
            <a:lvl6pPr marL="2514343" indent="-228576" defTabSz="931768"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6" defTabSz="931768"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6" defTabSz="931768"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6" defTabSz="931768"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31768" rtl="0" eaLnBrk="1" fontAlgn="auto" latinLnBrk="0" hangingPunct="1">
              <a:lnSpc>
                <a:spcPct val="100000"/>
              </a:lnSpc>
              <a:spcBef>
                <a:spcPts val="0"/>
              </a:spcBef>
              <a:spcAft>
                <a:spcPts val="0"/>
              </a:spcAft>
              <a:buClrTx/>
              <a:buSzTx/>
              <a:buFontTx/>
              <a:buNone/>
              <a:tabLst/>
              <a:defRPr/>
            </a:pPr>
            <a:fld id="{F99F6F29-B452-41DA-B92A-28EABF9C9AA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768"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4211" name="Rectangle 2">
            <a:extLst>
              <a:ext uri="{FF2B5EF4-FFF2-40B4-BE49-F238E27FC236}">
                <a16:creationId xmlns:a16="http://schemas.microsoft.com/office/drawing/2014/main" id="{B6EF013B-DBC4-4450-A1BB-A70BCBFC806F}"/>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11BA3BF7-E653-4EEF-87A3-5476D4DA7FE0}"/>
              </a:ext>
            </a:extLst>
          </p:cNvPr>
          <p:cNvSpPr>
            <a:spLocks noGrp="1" noChangeArrowheads="1"/>
          </p:cNvSpPr>
          <p:nvPr>
            <p:ph type="body" idx="1"/>
          </p:nvPr>
        </p:nvSpPr>
        <p:spPr>
          <a:noFill/>
        </p:spPr>
        <p:txBody>
          <a:bodyPr/>
          <a:lstStyle/>
          <a:p>
            <a:r>
              <a:rPr lang="en-US" altLang="en-US" dirty="0"/>
              <a:t>At the exit conference. You will receive a copy of the administrative review, corrective actions</a:t>
            </a:r>
          </a:p>
          <a:p>
            <a:endParaRPr lang="en-US" altLang="en-US" dirty="0"/>
          </a:p>
        </p:txBody>
      </p:sp>
    </p:spTree>
    <p:extLst>
      <p:ext uri="{BB962C8B-B14F-4D97-AF65-F5344CB8AC3E}">
        <p14:creationId xmlns:p14="http://schemas.microsoft.com/office/powerpoint/2010/main" val="92105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383562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562437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47040079"/>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506027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5171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3265767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527514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5491663"/>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71FF6A8-6CE5-4884-B9DC-A9B5A924AA82}" type="datetimeFigureOut">
              <a:rPr lang="en-US">
                <a:solidFill>
                  <a:srgbClr val="242852"/>
                </a:solidFill>
              </a:rPr>
              <a:pPr>
                <a:defRPr/>
              </a:pPr>
              <a:t>8/6/2020</a:t>
            </a:fld>
            <a:endParaRPr lang="en-US" dirty="0">
              <a:solidFill>
                <a:srgbClr val="242852"/>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42852"/>
              </a:solidFill>
            </a:endParaRPr>
          </a:p>
        </p:txBody>
      </p:sp>
      <p:sp>
        <p:nvSpPr>
          <p:cNvPr id="7" name="Slide Number Placeholder 5"/>
          <p:cNvSpPr>
            <a:spLocks noGrp="1"/>
          </p:cNvSpPr>
          <p:nvPr>
            <p:ph type="sldNum" sz="quarter" idx="12"/>
          </p:nvPr>
        </p:nvSpPr>
        <p:spPr/>
        <p:txBody>
          <a:bodyPr/>
          <a:lstStyle>
            <a:lvl1pPr>
              <a:defRPr/>
            </a:lvl1pPr>
          </a:lstStyle>
          <a:p>
            <a:pPr>
              <a:defRPr/>
            </a:pPr>
            <a:fld id="{D2738C96-6E9A-4E53-99AB-AA0BBE9D9CDF}" type="slidenum">
              <a:rPr lang="en-US">
                <a:solidFill>
                  <a:srgbClr val="242852"/>
                </a:solidFill>
              </a:rPr>
              <a:pPr>
                <a:defRPr/>
              </a:pPr>
              <a:t>‹#›</a:t>
            </a:fld>
            <a:endParaRPr lang="en-US" dirty="0">
              <a:solidFill>
                <a:srgbClr val="242852"/>
              </a:solidFill>
            </a:endParaRPr>
          </a:p>
        </p:txBody>
      </p:sp>
    </p:spTree>
    <p:extLst>
      <p:ext uri="{BB962C8B-B14F-4D97-AF65-F5344CB8AC3E}">
        <p14:creationId xmlns:p14="http://schemas.microsoft.com/office/powerpoint/2010/main" val="285479929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CFE866EC-1DB1-4964-92BF-94366119A62B}" type="slidenum">
              <a:rPr lang="en-US"/>
              <a:pPr>
                <a:defRPr/>
              </a:pPr>
              <a:t>‹#›</a:t>
            </a:fld>
            <a:endParaRPr lang="en-US" dirty="0"/>
          </a:p>
        </p:txBody>
      </p:sp>
    </p:spTree>
    <p:extLst>
      <p:ext uri="{BB962C8B-B14F-4D97-AF65-F5344CB8AC3E}">
        <p14:creationId xmlns:p14="http://schemas.microsoft.com/office/powerpoint/2010/main" val="307015301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48934C3-2B8C-441D-B2EC-152E969A2B06}"/>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71C221E-1573-4CBF-9537-E92691E5991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A327915-2FC5-4ADF-B9D8-8854103B1FB5}"/>
              </a:ext>
            </a:extLst>
          </p:cNvPr>
          <p:cNvSpPr>
            <a:spLocks noGrp="1" noChangeArrowheads="1"/>
          </p:cNvSpPr>
          <p:nvPr>
            <p:ph type="sldNum" sz="quarter" idx="12"/>
          </p:nvPr>
        </p:nvSpPr>
        <p:spPr/>
        <p:txBody>
          <a:bodyPr/>
          <a:lstStyle>
            <a:lvl1pPr>
              <a:defRPr/>
            </a:lvl1pPr>
          </a:lstStyle>
          <a:p>
            <a:fld id="{C5BED0B4-9358-43B4-B4A4-9E814A04603A}" type="slidenum">
              <a:rPr lang="en-US" altLang="en-US"/>
              <a:pPr/>
              <a:t>‹#›</a:t>
            </a:fld>
            <a:endParaRPr lang="en-US" altLang="en-US"/>
          </a:p>
        </p:txBody>
      </p:sp>
    </p:spTree>
    <p:extLst>
      <p:ext uri="{BB962C8B-B14F-4D97-AF65-F5344CB8AC3E}">
        <p14:creationId xmlns:p14="http://schemas.microsoft.com/office/powerpoint/2010/main" val="79538452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4815221"/>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ngo Board">
    <p:spTree>
      <p:nvGrpSpPr>
        <p:cNvPr id="1" name=""/>
        <p:cNvGrpSpPr/>
        <p:nvPr/>
      </p:nvGrpSpPr>
      <p:grpSpPr>
        <a:xfrm>
          <a:off x="0" y="0"/>
          <a:ext cx="0" cy="0"/>
          <a:chOff x="0" y="0"/>
          <a:chExt cx="0" cy="0"/>
        </a:xfrm>
      </p:grpSpPr>
      <p:grpSp>
        <p:nvGrpSpPr>
          <p:cNvPr id="76" name="Group 75" descr="Horizontal lines for a block of text"/>
          <p:cNvGrpSpPr/>
          <p:nvPr userDrawn="1"/>
        </p:nvGrpSpPr>
        <p:grpSpPr>
          <a:xfrm>
            <a:off x="1432560" y="2297624"/>
            <a:ext cx="2336800" cy="2560320"/>
            <a:chOff x="1524000" y="1600200"/>
            <a:chExt cx="3569208" cy="2560320"/>
          </a:xfrm>
        </p:grpSpPr>
        <p:cxnSp>
          <p:nvCxnSpPr>
            <p:cNvPr id="5" name="Straight Connector 4"/>
            <p:cNvCxnSpPr/>
            <p:nvPr userDrawn="1"/>
          </p:nvCxnSpPr>
          <p:spPr>
            <a:xfrm>
              <a:off x="1524000" y="160020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1527048" y="196596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527048" y="233172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1527048" y="269748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1527048" y="306324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1527048" y="342900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1527048" y="379476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1527048" y="416052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descr="Horizontal lines for a block of text"/>
          <p:cNvGrpSpPr/>
          <p:nvPr userDrawn="1"/>
        </p:nvGrpSpPr>
        <p:grpSpPr>
          <a:xfrm>
            <a:off x="3994991" y="2297624"/>
            <a:ext cx="1095169" cy="2560320"/>
            <a:chOff x="1524000" y="1600200"/>
            <a:chExt cx="3569208" cy="2560320"/>
          </a:xfrm>
        </p:grpSpPr>
        <p:cxnSp>
          <p:nvCxnSpPr>
            <p:cNvPr id="93" name="Straight Connector 92"/>
            <p:cNvCxnSpPr/>
            <p:nvPr userDrawn="1"/>
          </p:nvCxnSpPr>
          <p:spPr>
            <a:xfrm>
              <a:off x="1524000" y="160020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1527048" y="196596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1527048" y="233172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1527048" y="269748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1527048" y="306324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1527048" y="342900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1527048" y="379476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1527048" y="4160520"/>
              <a:ext cx="3566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4" descr="Bingo board"/>
          <p:cNvGrpSpPr>
            <a:grpSpLocks noChangeAspect="1"/>
          </p:cNvGrpSpPr>
          <p:nvPr userDrawn="1"/>
        </p:nvGrpSpPr>
        <p:grpSpPr bwMode="auto">
          <a:xfrm>
            <a:off x="6172200" y="474806"/>
            <a:ext cx="5380038" cy="5908675"/>
            <a:chOff x="3846" y="305"/>
            <a:chExt cx="3389" cy="3722"/>
          </a:xfrm>
        </p:grpSpPr>
        <p:sp>
          <p:nvSpPr>
            <p:cNvPr id="40" name="Freeform 5"/>
            <p:cNvSpPr>
              <a:spLocks/>
            </p:cNvSpPr>
            <p:nvPr userDrawn="1"/>
          </p:nvSpPr>
          <p:spPr bwMode="auto">
            <a:xfrm>
              <a:off x="3846" y="305"/>
              <a:ext cx="3389" cy="3722"/>
            </a:xfrm>
            <a:custGeom>
              <a:avLst/>
              <a:gdLst>
                <a:gd name="T0" fmla="*/ 1482 w 1628"/>
                <a:gd name="T1" fmla="*/ 1788 h 1788"/>
                <a:gd name="T2" fmla="*/ 147 w 1628"/>
                <a:gd name="T3" fmla="*/ 1788 h 1788"/>
                <a:gd name="T4" fmla="*/ 0 w 1628"/>
                <a:gd name="T5" fmla="*/ 1641 h 1788"/>
                <a:gd name="T6" fmla="*/ 0 w 1628"/>
                <a:gd name="T7" fmla="*/ 146 h 1788"/>
                <a:gd name="T8" fmla="*/ 147 w 1628"/>
                <a:gd name="T9" fmla="*/ 0 h 1788"/>
                <a:gd name="T10" fmla="*/ 1482 w 1628"/>
                <a:gd name="T11" fmla="*/ 0 h 1788"/>
                <a:gd name="T12" fmla="*/ 1628 w 1628"/>
                <a:gd name="T13" fmla="*/ 146 h 1788"/>
                <a:gd name="T14" fmla="*/ 1628 w 1628"/>
                <a:gd name="T15" fmla="*/ 1641 h 1788"/>
                <a:gd name="T16" fmla="*/ 1482 w 1628"/>
                <a:gd name="T17" fmla="*/ 178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788">
                  <a:moveTo>
                    <a:pt x="1482" y="1788"/>
                  </a:moveTo>
                  <a:cubicBezTo>
                    <a:pt x="147" y="1788"/>
                    <a:pt x="147" y="1788"/>
                    <a:pt x="147" y="1788"/>
                  </a:cubicBezTo>
                  <a:cubicBezTo>
                    <a:pt x="66" y="1788"/>
                    <a:pt x="0" y="1722"/>
                    <a:pt x="0" y="1641"/>
                  </a:cubicBezTo>
                  <a:cubicBezTo>
                    <a:pt x="0" y="146"/>
                    <a:pt x="0" y="146"/>
                    <a:pt x="0" y="146"/>
                  </a:cubicBezTo>
                  <a:cubicBezTo>
                    <a:pt x="0" y="65"/>
                    <a:pt x="66" y="0"/>
                    <a:pt x="147" y="0"/>
                  </a:cubicBezTo>
                  <a:cubicBezTo>
                    <a:pt x="1482" y="0"/>
                    <a:pt x="1482" y="0"/>
                    <a:pt x="1482" y="0"/>
                  </a:cubicBezTo>
                  <a:cubicBezTo>
                    <a:pt x="1563" y="0"/>
                    <a:pt x="1628" y="65"/>
                    <a:pt x="1628" y="146"/>
                  </a:cubicBezTo>
                  <a:cubicBezTo>
                    <a:pt x="1628" y="1641"/>
                    <a:pt x="1628" y="1641"/>
                    <a:pt x="1628" y="1641"/>
                  </a:cubicBezTo>
                  <a:cubicBezTo>
                    <a:pt x="1628" y="1722"/>
                    <a:pt x="1563" y="1788"/>
                    <a:pt x="1482" y="1788"/>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p:cNvSpPr>
            <p:nvPr userDrawn="1"/>
          </p:nvSpPr>
          <p:spPr bwMode="auto">
            <a:xfrm>
              <a:off x="4084" y="889"/>
              <a:ext cx="537" cy="537"/>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userDrawn="1"/>
          </p:nvSpPr>
          <p:spPr bwMode="auto">
            <a:xfrm>
              <a:off x="4678" y="889"/>
              <a:ext cx="538" cy="537"/>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p:cNvSpPr>
            <p:nvPr userDrawn="1"/>
          </p:nvSpPr>
          <p:spPr bwMode="auto">
            <a:xfrm>
              <a:off x="5271" y="889"/>
              <a:ext cx="537" cy="537"/>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p:cNvSpPr>
            <p:nvPr userDrawn="1"/>
          </p:nvSpPr>
          <p:spPr bwMode="auto">
            <a:xfrm>
              <a:off x="5864" y="889"/>
              <a:ext cx="537" cy="537"/>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userDrawn="1"/>
          </p:nvSpPr>
          <p:spPr bwMode="auto">
            <a:xfrm>
              <a:off x="6457" y="889"/>
              <a:ext cx="537" cy="537"/>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1"/>
            <p:cNvSpPr>
              <a:spLocks/>
            </p:cNvSpPr>
            <p:nvPr userDrawn="1"/>
          </p:nvSpPr>
          <p:spPr bwMode="auto">
            <a:xfrm>
              <a:off x="4084" y="148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userDrawn="1"/>
          </p:nvSpPr>
          <p:spPr bwMode="auto">
            <a:xfrm>
              <a:off x="4678" y="1480"/>
              <a:ext cx="538"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userDrawn="1"/>
          </p:nvSpPr>
          <p:spPr bwMode="auto">
            <a:xfrm>
              <a:off x="5271" y="148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userDrawn="1"/>
          </p:nvSpPr>
          <p:spPr bwMode="auto">
            <a:xfrm>
              <a:off x="5864" y="148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userDrawn="1"/>
          </p:nvSpPr>
          <p:spPr bwMode="auto">
            <a:xfrm>
              <a:off x="6457" y="148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userDrawn="1"/>
          </p:nvSpPr>
          <p:spPr bwMode="auto">
            <a:xfrm>
              <a:off x="4084" y="2074"/>
              <a:ext cx="537" cy="537"/>
            </a:xfrm>
            <a:custGeom>
              <a:avLst/>
              <a:gdLst>
                <a:gd name="T0" fmla="*/ 210 w 258"/>
                <a:gd name="T1" fmla="*/ 258 h 258"/>
                <a:gd name="T2" fmla="*/ 49 w 258"/>
                <a:gd name="T3" fmla="*/ 258 h 258"/>
                <a:gd name="T4" fmla="*/ 0 w 258"/>
                <a:gd name="T5" fmla="*/ 210 h 258"/>
                <a:gd name="T6" fmla="*/ 0 w 258"/>
                <a:gd name="T7" fmla="*/ 48 h 258"/>
                <a:gd name="T8" fmla="*/ 49 w 258"/>
                <a:gd name="T9" fmla="*/ 0 h 258"/>
                <a:gd name="T10" fmla="*/ 210 w 258"/>
                <a:gd name="T11" fmla="*/ 0 h 258"/>
                <a:gd name="T12" fmla="*/ 258 w 258"/>
                <a:gd name="T13" fmla="*/ 48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10"/>
                  </a:cubicBezTo>
                  <a:cubicBezTo>
                    <a:pt x="0" y="48"/>
                    <a:pt x="0" y="48"/>
                    <a:pt x="0" y="48"/>
                  </a:cubicBezTo>
                  <a:cubicBezTo>
                    <a:pt x="0" y="22"/>
                    <a:pt x="22" y="0"/>
                    <a:pt x="49" y="0"/>
                  </a:cubicBezTo>
                  <a:cubicBezTo>
                    <a:pt x="210" y="0"/>
                    <a:pt x="210" y="0"/>
                    <a:pt x="210" y="0"/>
                  </a:cubicBezTo>
                  <a:cubicBezTo>
                    <a:pt x="237" y="0"/>
                    <a:pt x="258" y="22"/>
                    <a:pt x="258" y="48"/>
                  </a:cubicBezTo>
                  <a:cubicBezTo>
                    <a:pt x="258" y="210"/>
                    <a:pt x="258" y="210"/>
                    <a:pt x="258" y="210"/>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userDrawn="1"/>
          </p:nvSpPr>
          <p:spPr bwMode="auto">
            <a:xfrm>
              <a:off x="4678" y="2074"/>
              <a:ext cx="538" cy="537"/>
            </a:xfrm>
            <a:custGeom>
              <a:avLst/>
              <a:gdLst>
                <a:gd name="T0" fmla="*/ 210 w 258"/>
                <a:gd name="T1" fmla="*/ 258 h 258"/>
                <a:gd name="T2" fmla="*/ 49 w 258"/>
                <a:gd name="T3" fmla="*/ 258 h 258"/>
                <a:gd name="T4" fmla="*/ 0 w 258"/>
                <a:gd name="T5" fmla="*/ 210 h 258"/>
                <a:gd name="T6" fmla="*/ 0 w 258"/>
                <a:gd name="T7" fmla="*/ 48 h 258"/>
                <a:gd name="T8" fmla="*/ 49 w 258"/>
                <a:gd name="T9" fmla="*/ 0 h 258"/>
                <a:gd name="T10" fmla="*/ 210 w 258"/>
                <a:gd name="T11" fmla="*/ 0 h 258"/>
                <a:gd name="T12" fmla="*/ 258 w 258"/>
                <a:gd name="T13" fmla="*/ 48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10"/>
                  </a:cubicBezTo>
                  <a:cubicBezTo>
                    <a:pt x="0" y="48"/>
                    <a:pt x="0" y="48"/>
                    <a:pt x="0" y="48"/>
                  </a:cubicBezTo>
                  <a:cubicBezTo>
                    <a:pt x="0" y="22"/>
                    <a:pt x="22" y="0"/>
                    <a:pt x="49" y="0"/>
                  </a:cubicBezTo>
                  <a:cubicBezTo>
                    <a:pt x="210" y="0"/>
                    <a:pt x="210" y="0"/>
                    <a:pt x="210" y="0"/>
                  </a:cubicBezTo>
                  <a:cubicBezTo>
                    <a:pt x="237" y="0"/>
                    <a:pt x="258" y="22"/>
                    <a:pt x="258" y="48"/>
                  </a:cubicBezTo>
                  <a:cubicBezTo>
                    <a:pt x="258" y="210"/>
                    <a:pt x="258" y="210"/>
                    <a:pt x="258" y="210"/>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userDrawn="1"/>
          </p:nvSpPr>
          <p:spPr bwMode="auto">
            <a:xfrm>
              <a:off x="5271" y="2074"/>
              <a:ext cx="537" cy="537"/>
            </a:xfrm>
            <a:custGeom>
              <a:avLst/>
              <a:gdLst>
                <a:gd name="T0" fmla="*/ 210 w 258"/>
                <a:gd name="T1" fmla="*/ 258 h 258"/>
                <a:gd name="T2" fmla="*/ 49 w 258"/>
                <a:gd name="T3" fmla="*/ 258 h 258"/>
                <a:gd name="T4" fmla="*/ 0 w 258"/>
                <a:gd name="T5" fmla="*/ 210 h 258"/>
                <a:gd name="T6" fmla="*/ 0 w 258"/>
                <a:gd name="T7" fmla="*/ 48 h 258"/>
                <a:gd name="T8" fmla="*/ 49 w 258"/>
                <a:gd name="T9" fmla="*/ 0 h 258"/>
                <a:gd name="T10" fmla="*/ 210 w 258"/>
                <a:gd name="T11" fmla="*/ 0 h 258"/>
                <a:gd name="T12" fmla="*/ 258 w 258"/>
                <a:gd name="T13" fmla="*/ 48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10"/>
                  </a:cubicBezTo>
                  <a:cubicBezTo>
                    <a:pt x="0" y="48"/>
                    <a:pt x="0" y="48"/>
                    <a:pt x="0" y="48"/>
                  </a:cubicBezTo>
                  <a:cubicBezTo>
                    <a:pt x="0" y="22"/>
                    <a:pt x="22" y="0"/>
                    <a:pt x="49" y="0"/>
                  </a:cubicBezTo>
                  <a:cubicBezTo>
                    <a:pt x="210" y="0"/>
                    <a:pt x="210" y="0"/>
                    <a:pt x="210" y="0"/>
                  </a:cubicBezTo>
                  <a:cubicBezTo>
                    <a:pt x="237" y="0"/>
                    <a:pt x="258" y="22"/>
                    <a:pt x="258" y="48"/>
                  </a:cubicBezTo>
                  <a:cubicBezTo>
                    <a:pt x="258" y="210"/>
                    <a:pt x="258" y="210"/>
                    <a:pt x="258" y="210"/>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userDrawn="1"/>
          </p:nvSpPr>
          <p:spPr bwMode="auto">
            <a:xfrm>
              <a:off x="5864" y="2074"/>
              <a:ext cx="537" cy="537"/>
            </a:xfrm>
            <a:custGeom>
              <a:avLst/>
              <a:gdLst>
                <a:gd name="T0" fmla="*/ 210 w 258"/>
                <a:gd name="T1" fmla="*/ 258 h 258"/>
                <a:gd name="T2" fmla="*/ 49 w 258"/>
                <a:gd name="T3" fmla="*/ 258 h 258"/>
                <a:gd name="T4" fmla="*/ 0 w 258"/>
                <a:gd name="T5" fmla="*/ 210 h 258"/>
                <a:gd name="T6" fmla="*/ 0 w 258"/>
                <a:gd name="T7" fmla="*/ 48 h 258"/>
                <a:gd name="T8" fmla="*/ 49 w 258"/>
                <a:gd name="T9" fmla="*/ 0 h 258"/>
                <a:gd name="T10" fmla="*/ 210 w 258"/>
                <a:gd name="T11" fmla="*/ 0 h 258"/>
                <a:gd name="T12" fmla="*/ 258 w 258"/>
                <a:gd name="T13" fmla="*/ 48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10"/>
                  </a:cubicBezTo>
                  <a:cubicBezTo>
                    <a:pt x="0" y="48"/>
                    <a:pt x="0" y="48"/>
                    <a:pt x="0" y="48"/>
                  </a:cubicBezTo>
                  <a:cubicBezTo>
                    <a:pt x="0" y="22"/>
                    <a:pt x="22" y="0"/>
                    <a:pt x="49" y="0"/>
                  </a:cubicBezTo>
                  <a:cubicBezTo>
                    <a:pt x="210" y="0"/>
                    <a:pt x="210" y="0"/>
                    <a:pt x="210" y="0"/>
                  </a:cubicBezTo>
                  <a:cubicBezTo>
                    <a:pt x="237" y="0"/>
                    <a:pt x="258" y="22"/>
                    <a:pt x="258" y="48"/>
                  </a:cubicBezTo>
                  <a:cubicBezTo>
                    <a:pt x="258" y="210"/>
                    <a:pt x="258" y="210"/>
                    <a:pt x="258" y="210"/>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p:cNvSpPr>
            <p:nvPr userDrawn="1"/>
          </p:nvSpPr>
          <p:spPr bwMode="auto">
            <a:xfrm>
              <a:off x="6457" y="2074"/>
              <a:ext cx="537" cy="537"/>
            </a:xfrm>
            <a:custGeom>
              <a:avLst/>
              <a:gdLst>
                <a:gd name="T0" fmla="*/ 210 w 258"/>
                <a:gd name="T1" fmla="*/ 258 h 258"/>
                <a:gd name="T2" fmla="*/ 49 w 258"/>
                <a:gd name="T3" fmla="*/ 258 h 258"/>
                <a:gd name="T4" fmla="*/ 0 w 258"/>
                <a:gd name="T5" fmla="*/ 210 h 258"/>
                <a:gd name="T6" fmla="*/ 0 w 258"/>
                <a:gd name="T7" fmla="*/ 48 h 258"/>
                <a:gd name="T8" fmla="*/ 49 w 258"/>
                <a:gd name="T9" fmla="*/ 0 h 258"/>
                <a:gd name="T10" fmla="*/ 210 w 258"/>
                <a:gd name="T11" fmla="*/ 0 h 258"/>
                <a:gd name="T12" fmla="*/ 258 w 258"/>
                <a:gd name="T13" fmla="*/ 48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10"/>
                  </a:cubicBezTo>
                  <a:cubicBezTo>
                    <a:pt x="0" y="48"/>
                    <a:pt x="0" y="48"/>
                    <a:pt x="0" y="48"/>
                  </a:cubicBezTo>
                  <a:cubicBezTo>
                    <a:pt x="0" y="22"/>
                    <a:pt x="22" y="0"/>
                    <a:pt x="49" y="0"/>
                  </a:cubicBezTo>
                  <a:cubicBezTo>
                    <a:pt x="210" y="0"/>
                    <a:pt x="210" y="0"/>
                    <a:pt x="210" y="0"/>
                  </a:cubicBezTo>
                  <a:cubicBezTo>
                    <a:pt x="237" y="0"/>
                    <a:pt x="258" y="22"/>
                    <a:pt x="258" y="48"/>
                  </a:cubicBezTo>
                  <a:cubicBezTo>
                    <a:pt x="258" y="210"/>
                    <a:pt x="258" y="210"/>
                    <a:pt x="258" y="210"/>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userDrawn="1"/>
          </p:nvSpPr>
          <p:spPr bwMode="auto">
            <a:xfrm>
              <a:off x="4084" y="2667"/>
              <a:ext cx="537" cy="538"/>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userDrawn="1"/>
          </p:nvSpPr>
          <p:spPr bwMode="auto">
            <a:xfrm>
              <a:off x="4678" y="2667"/>
              <a:ext cx="538" cy="538"/>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userDrawn="1"/>
          </p:nvSpPr>
          <p:spPr bwMode="auto">
            <a:xfrm>
              <a:off x="5271" y="2667"/>
              <a:ext cx="537" cy="538"/>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userDrawn="1"/>
          </p:nvSpPr>
          <p:spPr bwMode="auto">
            <a:xfrm>
              <a:off x="5864" y="2667"/>
              <a:ext cx="537" cy="538"/>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userDrawn="1"/>
          </p:nvSpPr>
          <p:spPr bwMode="auto">
            <a:xfrm>
              <a:off x="6457" y="2667"/>
              <a:ext cx="537" cy="538"/>
            </a:xfrm>
            <a:custGeom>
              <a:avLst/>
              <a:gdLst>
                <a:gd name="T0" fmla="*/ 210 w 258"/>
                <a:gd name="T1" fmla="*/ 258 h 258"/>
                <a:gd name="T2" fmla="*/ 49 w 258"/>
                <a:gd name="T3" fmla="*/ 258 h 258"/>
                <a:gd name="T4" fmla="*/ 0 w 258"/>
                <a:gd name="T5" fmla="*/ 210 h 258"/>
                <a:gd name="T6" fmla="*/ 0 w 258"/>
                <a:gd name="T7" fmla="*/ 49 h 258"/>
                <a:gd name="T8" fmla="*/ 49 w 258"/>
                <a:gd name="T9" fmla="*/ 0 h 258"/>
                <a:gd name="T10" fmla="*/ 210 w 258"/>
                <a:gd name="T11" fmla="*/ 0 h 258"/>
                <a:gd name="T12" fmla="*/ 258 w 258"/>
                <a:gd name="T13" fmla="*/ 49 h 258"/>
                <a:gd name="T14" fmla="*/ 258 w 258"/>
                <a:gd name="T15" fmla="*/ 210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7"/>
                    <a:pt x="0" y="210"/>
                  </a:cubicBezTo>
                  <a:cubicBezTo>
                    <a:pt x="0" y="49"/>
                    <a:pt x="0" y="49"/>
                    <a:pt x="0" y="49"/>
                  </a:cubicBezTo>
                  <a:cubicBezTo>
                    <a:pt x="0" y="22"/>
                    <a:pt x="22" y="0"/>
                    <a:pt x="49" y="0"/>
                  </a:cubicBezTo>
                  <a:cubicBezTo>
                    <a:pt x="210" y="0"/>
                    <a:pt x="210" y="0"/>
                    <a:pt x="210" y="0"/>
                  </a:cubicBezTo>
                  <a:cubicBezTo>
                    <a:pt x="237" y="0"/>
                    <a:pt x="258" y="22"/>
                    <a:pt x="258" y="49"/>
                  </a:cubicBezTo>
                  <a:cubicBezTo>
                    <a:pt x="258" y="210"/>
                    <a:pt x="258" y="210"/>
                    <a:pt x="258" y="210"/>
                  </a:cubicBezTo>
                  <a:cubicBezTo>
                    <a:pt x="258" y="237"/>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6"/>
            <p:cNvSpPr>
              <a:spLocks/>
            </p:cNvSpPr>
            <p:nvPr userDrawn="1"/>
          </p:nvSpPr>
          <p:spPr bwMode="auto">
            <a:xfrm>
              <a:off x="4084" y="326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7"/>
            <p:cNvSpPr>
              <a:spLocks/>
            </p:cNvSpPr>
            <p:nvPr userDrawn="1"/>
          </p:nvSpPr>
          <p:spPr bwMode="auto">
            <a:xfrm>
              <a:off x="4678" y="3260"/>
              <a:ext cx="538"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8"/>
            <p:cNvSpPr>
              <a:spLocks/>
            </p:cNvSpPr>
            <p:nvPr userDrawn="1"/>
          </p:nvSpPr>
          <p:spPr bwMode="auto">
            <a:xfrm>
              <a:off x="5271" y="326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9"/>
            <p:cNvSpPr>
              <a:spLocks/>
            </p:cNvSpPr>
            <p:nvPr userDrawn="1"/>
          </p:nvSpPr>
          <p:spPr bwMode="auto">
            <a:xfrm>
              <a:off x="5864" y="3260"/>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0"/>
            <p:cNvSpPr>
              <a:spLocks/>
            </p:cNvSpPr>
            <p:nvPr userDrawn="1"/>
          </p:nvSpPr>
          <p:spPr bwMode="auto">
            <a:xfrm>
              <a:off x="6457" y="3266"/>
              <a:ext cx="537" cy="537"/>
            </a:xfrm>
            <a:custGeom>
              <a:avLst/>
              <a:gdLst>
                <a:gd name="T0" fmla="*/ 210 w 258"/>
                <a:gd name="T1" fmla="*/ 258 h 258"/>
                <a:gd name="T2" fmla="*/ 49 w 258"/>
                <a:gd name="T3" fmla="*/ 258 h 258"/>
                <a:gd name="T4" fmla="*/ 0 w 258"/>
                <a:gd name="T5" fmla="*/ 209 h 258"/>
                <a:gd name="T6" fmla="*/ 0 w 258"/>
                <a:gd name="T7" fmla="*/ 48 h 258"/>
                <a:gd name="T8" fmla="*/ 49 w 258"/>
                <a:gd name="T9" fmla="*/ 0 h 258"/>
                <a:gd name="T10" fmla="*/ 210 w 258"/>
                <a:gd name="T11" fmla="*/ 0 h 258"/>
                <a:gd name="T12" fmla="*/ 258 w 258"/>
                <a:gd name="T13" fmla="*/ 48 h 258"/>
                <a:gd name="T14" fmla="*/ 258 w 258"/>
                <a:gd name="T15" fmla="*/ 209 h 258"/>
                <a:gd name="T16" fmla="*/ 210 w 258"/>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10" y="258"/>
                  </a:moveTo>
                  <a:cubicBezTo>
                    <a:pt x="49" y="258"/>
                    <a:pt x="49" y="258"/>
                    <a:pt x="49" y="258"/>
                  </a:cubicBezTo>
                  <a:cubicBezTo>
                    <a:pt x="22" y="258"/>
                    <a:pt x="0" y="236"/>
                    <a:pt x="0" y="209"/>
                  </a:cubicBezTo>
                  <a:cubicBezTo>
                    <a:pt x="0" y="48"/>
                    <a:pt x="0" y="48"/>
                    <a:pt x="0" y="48"/>
                  </a:cubicBezTo>
                  <a:cubicBezTo>
                    <a:pt x="0" y="21"/>
                    <a:pt x="22" y="0"/>
                    <a:pt x="49" y="0"/>
                  </a:cubicBezTo>
                  <a:cubicBezTo>
                    <a:pt x="210" y="0"/>
                    <a:pt x="210" y="0"/>
                    <a:pt x="210" y="0"/>
                  </a:cubicBezTo>
                  <a:cubicBezTo>
                    <a:pt x="237" y="0"/>
                    <a:pt x="258" y="21"/>
                    <a:pt x="258" y="48"/>
                  </a:cubicBezTo>
                  <a:cubicBezTo>
                    <a:pt x="258" y="209"/>
                    <a:pt x="258" y="209"/>
                    <a:pt x="258" y="209"/>
                  </a:cubicBezTo>
                  <a:cubicBezTo>
                    <a:pt x="258" y="236"/>
                    <a:pt x="237" y="258"/>
                    <a:pt x="210" y="25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6"/>
          <p:cNvSpPr>
            <a:spLocks noGrp="1"/>
          </p:cNvSpPr>
          <p:nvPr>
            <p:ph type="body" sz="quarter" idx="11" hasCustomPrompt="1"/>
          </p:nvPr>
        </p:nvSpPr>
        <p:spPr>
          <a:xfrm>
            <a:off x="7492167" y="1405682"/>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9" name="Text Placeholder 6"/>
          <p:cNvSpPr>
            <a:spLocks noGrp="1"/>
          </p:cNvSpPr>
          <p:nvPr>
            <p:ph type="body" sz="quarter" idx="12" hasCustomPrompt="1"/>
          </p:nvPr>
        </p:nvSpPr>
        <p:spPr>
          <a:xfrm>
            <a:off x="8433999" y="1405682"/>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0" name="Text Placeholder 6"/>
          <p:cNvSpPr>
            <a:spLocks noGrp="1"/>
          </p:cNvSpPr>
          <p:nvPr>
            <p:ph type="body" sz="quarter" idx="13" hasCustomPrompt="1"/>
          </p:nvPr>
        </p:nvSpPr>
        <p:spPr>
          <a:xfrm>
            <a:off x="9375831" y="1405682"/>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1" name="Text Placeholder 6"/>
          <p:cNvSpPr>
            <a:spLocks noGrp="1"/>
          </p:cNvSpPr>
          <p:nvPr>
            <p:ph type="body" sz="quarter" idx="14" hasCustomPrompt="1"/>
          </p:nvPr>
        </p:nvSpPr>
        <p:spPr>
          <a:xfrm>
            <a:off x="10317663" y="1405682"/>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2" name="Text Placeholder 6"/>
          <p:cNvSpPr>
            <a:spLocks noGrp="1"/>
          </p:cNvSpPr>
          <p:nvPr>
            <p:ph type="body" sz="quarter" idx="15" hasCustomPrompt="1"/>
          </p:nvPr>
        </p:nvSpPr>
        <p:spPr>
          <a:xfrm>
            <a:off x="6548500" y="234828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3" name="Text Placeholder 6"/>
          <p:cNvSpPr>
            <a:spLocks noGrp="1"/>
          </p:cNvSpPr>
          <p:nvPr>
            <p:ph type="body" sz="quarter" idx="16" hasCustomPrompt="1"/>
          </p:nvPr>
        </p:nvSpPr>
        <p:spPr>
          <a:xfrm>
            <a:off x="7492167" y="234828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4" name="Text Placeholder 6"/>
          <p:cNvSpPr>
            <a:spLocks noGrp="1"/>
          </p:cNvSpPr>
          <p:nvPr>
            <p:ph type="body" sz="quarter" idx="17" hasCustomPrompt="1"/>
          </p:nvPr>
        </p:nvSpPr>
        <p:spPr>
          <a:xfrm>
            <a:off x="8433999" y="234828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5" name="Text Placeholder 6"/>
          <p:cNvSpPr>
            <a:spLocks noGrp="1"/>
          </p:cNvSpPr>
          <p:nvPr>
            <p:ph type="body" sz="quarter" idx="18" hasCustomPrompt="1"/>
          </p:nvPr>
        </p:nvSpPr>
        <p:spPr>
          <a:xfrm>
            <a:off x="9375831" y="234828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6" name="Text Placeholder 6"/>
          <p:cNvSpPr>
            <a:spLocks noGrp="1"/>
          </p:cNvSpPr>
          <p:nvPr>
            <p:ph type="body" sz="quarter" idx="19" hasCustomPrompt="1"/>
          </p:nvPr>
        </p:nvSpPr>
        <p:spPr>
          <a:xfrm>
            <a:off x="10317663" y="234828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18" name="Text Placeholder 6"/>
          <p:cNvSpPr>
            <a:spLocks noGrp="1"/>
          </p:cNvSpPr>
          <p:nvPr>
            <p:ph type="body" sz="quarter" idx="21" hasCustomPrompt="1"/>
          </p:nvPr>
        </p:nvSpPr>
        <p:spPr>
          <a:xfrm>
            <a:off x="7492167" y="3290113"/>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20" name="Text Placeholder 6"/>
          <p:cNvSpPr>
            <a:spLocks noGrp="1"/>
          </p:cNvSpPr>
          <p:nvPr>
            <p:ph type="body" sz="quarter" idx="23" hasCustomPrompt="1"/>
          </p:nvPr>
        </p:nvSpPr>
        <p:spPr>
          <a:xfrm>
            <a:off x="9375831" y="3290113"/>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33" name="Text Placeholder 32"/>
          <p:cNvSpPr>
            <a:spLocks noGrp="1"/>
          </p:cNvSpPr>
          <p:nvPr>
            <p:ph type="body" sz="quarter" idx="35" hasCustomPrompt="1"/>
          </p:nvPr>
        </p:nvSpPr>
        <p:spPr>
          <a:xfrm>
            <a:off x="6547139" y="615532"/>
            <a:ext cx="850392" cy="759385"/>
          </a:xfrm>
        </p:spPr>
        <p:txBody>
          <a:bodyPr anchor="ctr">
            <a:normAutofit/>
          </a:bodyPr>
          <a:lstStyle>
            <a:lvl1pPr marL="0" indent="0" algn="ctr">
              <a:buNone/>
              <a:defRPr sz="4000">
                <a:solidFill>
                  <a:schemeClr val="bg1"/>
                </a:solidFill>
              </a:defRPr>
            </a:lvl1pPr>
          </a:lstStyle>
          <a:p>
            <a:pPr lvl="0"/>
            <a:r>
              <a:rPr lang="en-US" dirty="0"/>
              <a:t>B</a:t>
            </a:r>
          </a:p>
        </p:txBody>
      </p:sp>
      <p:sp>
        <p:nvSpPr>
          <p:cNvPr id="34" name="Text Placeholder 32"/>
          <p:cNvSpPr>
            <a:spLocks noGrp="1"/>
          </p:cNvSpPr>
          <p:nvPr>
            <p:ph type="body" sz="quarter" idx="36" hasCustomPrompt="1"/>
          </p:nvPr>
        </p:nvSpPr>
        <p:spPr>
          <a:xfrm>
            <a:off x="7488971" y="613615"/>
            <a:ext cx="850392" cy="759385"/>
          </a:xfrm>
        </p:spPr>
        <p:txBody>
          <a:bodyPr anchor="ctr">
            <a:normAutofit/>
          </a:bodyPr>
          <a:lstStyle>
            <a:lvl1pPr marL="0" indent="0" algn="ctr">
              <a:buNone/>
              <a:defRPr sz="4000">
                <a:solidFill>
                  <a:schemeClr val="bg1"/>
                </a:solidFill>
              </a:defRPr>
            </a:lvl1pPr>
          </a:lstStyle>
          <a:p>
            <a:pPr lvl="0"/>
            <a:r>
              <a:rPr lang="en-US" dirty="0"/>
              <a:t>I</a:t>
            </a:r>
          </a:p>
        </p:txBody>
      </p:sp>
      <p:sp>
        <p:nvSpPr>
          <p:cNvPr id="35" name="Text Placeholder 32"/>
          <p:cNvSpPr>
            <a:spLocks noGrp="1"/>
          </p:cNvSpPr>
          <p:nvPr>
            <p:ph type="body" sz="quarter" idx="37" hasCustomPrompt="1"/>
          </p:nvPr>
        </p:nvSpPr>
        <p:spPr>
          <a:xfrm>
            <a:off x="8430803" y="613615"/>
            <a:ext cx="850392" cy="759385"/>
          </a:xfrm>
        </p:spPr>
        <p:txBody>
          <a:bodyPr anchor="ctr">
            <a:normAutofit/>
          </a:bodyPr>
          <a:lstStyle>
            <a:lvl1pPr marL="0" indent="0" algn="ctr">
              <a:buNone/>
              <a:defRPr sz="4000">
                <a:solidFill>
                  <a:schemeClr val="bg1"/>
                </a:solidFill>
              </a:defRPr>
            </a:lvl1pPr>
          </a:lstStyle>
          <a:p>
            <a:pPr lvl="0"/>
            <a:r>
              <a:rPr lang="en-US" dirty="0"/>
              <a:t>N</a:t>
            </a:r>
          </a:p>
        </p:txBody>
      </p:sp>
      <p:sp>
        <p:nvSpPr>
          <p:cNvPr id="36" name="Text Placeholder 32"/>
          <p:cNvSpPr>
            <a:spLocks noGrp="1"/>
          </p:cNvSpPr>
          <p:nvPr>
            <p:ph type="body" sz="quarter" idx="38" hasCustomPrompt="1"/>
          </p:nvPr>
        </p:nvSpPr>
        <p:spPr>
          <a:xfrm>
            <a:off x="9372635" y="613615"/>
            <a:ext cx="850392" cy="759385"/>
          </a:xfrm>
        </p:spPr>
        <p:txBody>
          <a:bodyPr anchor="ctr">
            <a:normAutofit/>
          </a:bodyPr>
          <a:lstStyle>
            <a:lvl1pPr marL="0" indent="0" algn="ctr">
              <a:buNone/>
              <a:defRPr sz="4000">
                <a:solidFill>
                  <a:schemeClr val="bg1"/>
                </a:solidFill>
              </a:defRPr>
            </a:lvl1pPr>
          </a:lstStyle>
          <a:p>
            <a:pPr lvl="0"/>
            <a:r>
              <a:rPr lang="en-US" dirty="0"/>
              <a:t>G</a:t>
            </a:r>
          </a:p>
        </p:txBody>
      </p:sp>
      <p:sp>
        <p:nvSpPr>
          <p:cNvPr id="37" name="Text Placeholder 32"/>
          <p:cNvSpPr>
            <a:spLocks noGrp="1"/>
          </p:cNvSpPr>
          <p:nvPr>
            <p:ph type="body" sz="quarter" idx="39" hasCustomPrompt="1"/>
          </p:nvPr>
        </p:nvSpPr>
        <p:spPr>
          <a:xfrm>
            <a:off x="10314467" y="613615"/>
            <a:ext cx="850392" cy="759385"/>
          </a:xfrm>
        </p:spPr>
        <p:txBody>
          <a:bodyPr anchor="ctr">
            <a:normAutofit/>
          </a:bodyPr>
          <a:lstStyle>
            <a:lvl1pPr marL="0" indent="0" algn="ctr">
              <a:buNone/>
              <a:defRPr sz="4000">
                <a:solidFill>
                  <a:schemeClr val="bg1"/>
                </a:solidFill>
              </a:defRPr>
            </a:lvl1pPr>
          </a:lstStyle>
          <a:p>
            <a:pPr lvl="0"/>
            <a:r>
              <a:rPr lang="en-US" dirty="0"/>
              <a:t>O</a:t>
            </a:r>
          </a:p>
        </p:txBody>
      </p:sp>
      <p:sp>
        <p:nvSpPr>
          <p:cNvPr id="32" name="Text Placeholder 31"/>
          <p:cNvSpPr>
            <a:spLocks noGrp="1"/>
          </p:cNvSpPr>
          <p:nvPr>
            <p:ph type="body" sz="quarter" idx="40" hasCustomPrompt="1"/>
          </p:nvPr>
        </p:nvSpPr>
        <p:spPr>
          <a:xfrm>
            <a:off x="1427163" y="1367286"/>
            <a:ext cx="3662997" cy="512762"/>
          </a:xfrm>
        </p:spPr>
        <p:txBody>
          <a:bodyPr anchor="ctr">
            <a:normAutofit/>
          </a:bodyPr>
          <a:lstStyle>
            <a:lvl1pPr marL="0" indent="0">
              <a:buNone/>
              <a:defRPr sz="2100" baseline="0">
                <a:solidFill>
                  <a:schemeClr val="accent6"/>
                </a:solidFill>
              </a:defRPr>
            </a:lvl1pPr>
          </a:lstStyle>
          <a:p>
            <a:pPr lvl="0"/>
            <a:r>
              <a:rPr lang="en-US" dirty="0"/>
              <a:t>Title</a:t>
            </a:r>
          </a:p>
        </p:txBody>
      </p:sp>
      <p:sp>
        <p:nvSpPr>
          <p:cNvPr id="73" name="Text Placeholder 72"/>
          <p:cNvSpPr>
            <a:spLocks noGrp="1"/>
          </p:cNvSpPr>
          <p:nvPr>
            <p:ph type="body" sz="quarter" idx="41" hasCustomPrompt="1"/>
          </p:nvPr>
        </p:nvSpPr>
        <p:spPr>
          <a:xfrm>
            <a:off x="1584960" y="5172587"/>
            <a:ext cx="3930295" cy="512064"/>
          </a:xfrm>
        </p:spPr>
        <p:txBody>
          <a:bodyPr anchor="ctr">
            <a:normAutofit/>
          </a:bodyPr>
          <a:lstStyle>
            <a:lvl1pPr marL="0" indent="0">
              <a:buNone/>
              <a:defRPr lang="en-US" sz="2100" kern="1200" baseline="0" dirty="0">
                <a:solidFill>
                  <a:schemeClr val="accent6"/>
                </a:solidFill>
                <a:latin typeface="+mn-lt"/>
                <a:ea typeface="+mn-ea"/>
                <a:cs typeface="+mn-cs"/>
              </a:defRPr>
            </a:lvl1pPr>
          </a:lstStyle>
          <a:p>
            <a:pPr lvl="0"/>
            <a:r>
              <a:rPr lang="en-US" dirty="0"/>
              <a:t>Text</a:t>
            </a:r>
          </a:p>
        </p:txBody>
      </p:sp>
      <p:sp>
        <p:nvSpPr>
          <p:cNvPr id="75" name="Text Placeholder 74"/>
          <p:cNvSpPr>
            <a:spLocks noGrp="1"/>
          </p:cNvSpPr>
          <p:nvPr>
            <p:ph type="body" sz="quarter" idx="42" hasCustomPrompt="1"/>
          </p:nvPr>
        </p:nvSpPr>
        <p:spPr>
          <a:xfrm>
            <a:off x="1432560" y="1916623"/>
            <a:ext cx="2334804" cy="3243332"/>
          </a:xfrm>
        </p:spPr>
        <p:txBody>
          <a:bodyPr>
            <a:normAutofit/>
          </a:bodyPr>
          <a:lstStyle>
            <a:lvl1pPr marL="0" indent="0">
              <a:lnSpc>
                <a:spcPct val="120000"/>
              </a:lnSpc>
              <a:spcBef>
                <a:spcPts val="0"/>
              </a:spcBef>
              <a:buNone/>
              <a:defRPr sz="2000" baseline="0">
                <a:solidFill>
                  <a:schemeClr val="tx1">
                    <a:lumMod val="75000"/>
                    <a:lumOff val="25000"/>
                  </a:schemeClr>
                </a:solidFill>
              </a:defRPr>
            </a:lvl1pPr>
          </a:lstStyle>
          <a:p>
            <a:pPr lvl="0"/>
            <a:r>
              <a:rPr lang="en-US" dirty="0"/>
              <a:t>Text</a:t>
            </a:r>
          </a:p>
        </p:txBody>
      </p:sp>
      <p:sp>
        <p:nvSpPr>
          <p:cNvPr id="74" name="Text Placeholder 6"/>
          <p:cNvSpPr>
            <a:spLocks noGrp="1"/>
          </p:cNvSpPr>
          <p:nvPr>
            <p:ph type="body" sz="quarter" idx="43" hasCustomPrompt="1"/>
          </p:nvPr>
        </p:nvSpPr>
        <p:spPr>
          <a:xfrm>
            <a:off x="6545509" y="1405682"/>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78" name="Text Placeholder 6"/>
          <p:cNvSpPr>
            <a:spLocks noGrp="1"/>
          </p:cNvSpPr>
          <p:nvPr>
            <p:ph type="body" sz="quarter" idx="44" hasCustomPrompt="1"/>
          </p:nvPr>
        </p:nvSpPr>
        <p:spPr>
          <a:xfrm>
            <a:off x="6552121" y="3290113"/>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79" name="Text Placeholder 6"/>
          <p:cNvSpPr>
            <a:spLocks noGrp="1"/>
          </p:cNvSpPr>
          <p:nvPr>
            <p:ph type="body" sz="quarter" idx="45" hasCustomPrompt="1"/>
          </p:nvPr>
        </p:nvSpPr>
        <p:spPr>
          <a:xfrm>
            <a:off x="8437282" y="3290113"/>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br>
              <a:rPr lang="en-US" dirty="0"/>
            </a:br>
            <a:r>
              <a:rPr lang="en-US" dirty="0"/>
              <a:t>FREE</a:t>
            </a:r>
          </a:p>
        </p:txBody>
      </p:sp>
      <p:sp>
        <p:nvSpPr>
          <p:cNvPr id="80" name="Text Placeholder 6"/>
          <p:cNvSpPr>
            <a:spLocks noGrp="1"/>
          </p:cNvSpPr>
          <p:nvPr>
            <p:ph type="body" sz="quarter" idx="46" hasCustomPrompt="1"/>
          </p:nvPr>
        </p:nvSpPr>
        <p:spPr>
          <a:xfrm>
            <a:off x="10321100" y="3292654"/>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1" name="Text Placeholder 6"/>
          <p:cNvSpPr>
            <a:spLocks noGrp="1"/>
          </p:cNvSpPr>
          <p:nvPr>
            <p:ph type="body" sz="quarter" idx="47" hasCustomPrompt="1"/>
          </p:nvPr>
        </p:nvSpPr>
        <p:spPr>
          <a:xfrm>
            <a:off x="6552121" y="4228164"/>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2" name="Text Placeholder 6"/>
          <p:cNvSpPr>
            <a:spLocks noGrp="1"/>
          </p:cNvSpPr>
          <p:nvPr>
            <p:ph type="body" sz="quarter" idx="48" hasCustomPrompt="1"/>
          </p:nvPr>
        </p:nvSpPr>
        <p:spPr>
          <a:xfrm>
            <a:off x="7488971" y="4224528"/>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3" name="Text Placeholder 6"/>
          <p:cNvSpPr>
            <a:spLocks noGrp="1"/>
          </p:cNvSpPr>
          <p:nvPr>
            <p:ph type="body" sz="quarter" idx="49" hasCustomPrompt="1"/>
          </p:nvPr>
        </p:nvSpPr>
        <p:spPr>
          <a:xfrm>
            <a:off x="8437282" y="4224528"/>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4" name="Text Placeholder 6"/>
          <p:cNvSpPr>
            <a:spLocks noGrp="1"/>
          </p:cNvSpPr>
          <p:nvPr>
            <p:ph type="body" sz="quarter" idx="50" hasCustomPrompt="1"/>
          </p:nvPr>
        </p:nvSpPr>
        <p:spPr>
          <a:xfrm>
            <a:off x="9376347" y="4228164"/>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5" name="Text Placeholder 6"/>
          <p:cNvSpPr>
            <a:spLocks noGrp="1"/>
          </p:cNvSpPr>
          <p:nvPr>
            <p:ph type="body" sz="quarter" idx="51" hasCustomPrompt="1"/>
          </p:nvPr>
        </p:nvSpPr>
        <p:spPr>
          <a:xfrm>
            <a:off x="10311568" y="4224528"/>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6" name="Text Placeholder 6"/>
          <p:cNvSpPr>
            <a:spLocks noGrp="1"/>
          </p:cNvSpPr>
          <p:nvPr>
            <p:ph type="body" sz="quarter" idx="52" hasCustomPrompt="1"/>
          </p:nvPr>
        </p:nvSpPr>
        <p:spPr>
          <a:xfrm>
            <a:off x="6552121" y="5173777"/>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7" name="Text Placeholder 6"/>
          <p:cNvSpPr>
            <a:spLocks noGrp="1"/>
          </p:cNvSpPr>
          <p:nvPr>
            <p:ph type="body" sz="quarter" idx="53" hasCustomPrompt="1"/>
          </p:nvPr>
        </p:nvSpPr>
        <p:spPr>
          <a:xfrm>
            <a:off x="7488971" y="5171231"/>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8" name="Text Placeholder 6"/>
          <p:cNvSpPr>
            <a:spLocks noGrp="1"/>
          </p:cNvSpPr>
          <p:nvPr>
            <p:ph type="body" sz="quarter" idx="54" hasCustomPrompt="1"/>
          </p:nvPr>
        </p:nvSpPr>
        <p:spPr>
          <a:xfrm>
            <a:off x="8437282" y="5175504"/>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89" name="Text Placeholder 6"/>
          <p:cNvSpPr>
            <a:spLocks noGrp="1"/>
          </p:cNvSpPr>
          <p:nvPr>
            <p:ph type="body" sz="quarter" idx="55" hasCustomPrompt="1"/>
          </p:nvPr>
        </p:nvSpPr>
        <p:spPr>
          <a:xfrm>
            <a:off x="9375775" y="5173777"/>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90" name="Text Placeholder 6"/>
          <p:cNvSpPr>
            <a:spLocks noGrp="1"/>
          </p:cNvSpPr>
          <p:nvPr>
            <p:ph type="body" sz="quarter" idx="56" hasCustomPrompt="1"/>
          </p:nvPr>
        </p:nvSpPr>
        <p:spPr>
          <a:xfrm>
            <a:off x="10311568" y="5159955"/>
            <a:ext cx="850392" cy="850392"/>
          </a:xfrm>
        </p:spPr>
        <p:txBody>
          <a:bodyPr lIns="0" tIns="0" rIns="0" bIns="0" anchor="ctr">
            <a:normAutofit/>
          </a:bodyPr>
          <a:lstStyle>
            <a:lvl1pPr marL="0" indent="0" algn="ctr">
              <a:buNone/>
              <a:defRPr sz="2000" b="1">
                <a:solidFill>
                  <a:schemeClr val="tx1">
                    <a:lumMod val="85000"/>
                    <a:lumOff val="15000"/>
                  </a:schemeClr>
                </a:solidFill>
              </a:defRPr>
            </a:lvl1pPr>
          </a:lstStyle>
          <a:p>
            <a:pPr lvl="0"/>
            <a:r>
              <a:rPr lang="en-US" dirty="0"/>
              <a:t>$</a:t>
            </a:r>
          </a:p>
        </p:txBody>
      </p:sp>
      <p:sp>
        <p:nvSpPr>
          <p:cNvPr id="91" name="Text Placeholder 74"/>
          <p:cNvSpPr>
            <a:spLocks noGrp="1"/>
          </p:cNvSpPr>
          <p:nvPr>
            <p:ph type="body" sz="quarter" idx="57" hasCustomPrompt="1"/>
          </p:nvPr>
        </p:nvSpPr>
        <p:spPr>
          <a:xfrm>
            <a:off x="3961848" y="1916622"/>
            <a:ext cx="1116564" cy="3243333"/>
          </a:xfrm>
        </p:spPr>
        <p:txBody>
          <a:bodyPr>
            <a:normAutofit/>
          </a:bodyPr>
          <a:lstStyle>
            <a:lvl1pPr marL="0" indent="0">
              <a:lnSpc>
                <a:spcPct val="120000"/>
              </a:lnSpc>
              <a:spcBef>
                <a:spcPts val="0"/>
              </a:spcBef>
              <a:buNone/>
              <a:defRPr sz="2000" baseline="0">
                <a:solidFill>
                  <a:schemeClr val="tx1">
                    <a:lumMod val="75000"/>
                    <a:lumOff val="25000"/>
                  </a:schemeClr>
                </a:solidFill>
              </a:defRPr>
            </a:lvl1pPr>
          </a:lstStyle>
          <a:p>
            <a:pPr lvl="0"/>
            <a:r>
              <a:rPr lang="en-US" dirty="0"/>
              <a:t>$</a:t>
            </a:r>
          </a:p>
          <a:p>
            <a:pPr lvl="0"/>
            <a:r>
              <a:rPr lang="en-US" dirty="0"/>
              <a:t>$</a:t>
            </a:r>
          </a:p>
          <a:p>
            <a:pPr lvl="0"/>
            <a:r>
              <a:rPr lang="en-US" dirty="0"/>
              <a:t>$</a:t>
            </a:r>
          </a:p>
          <a:p>
            <a:pPr lvl="0"/>
            <a:r>
              <a:rPr lang="en-US" dirty="0"/>
              <a:t>$</a:t>
            </a:r>
          </a:p>
          <a:p>
            <a:pPr lvl="0"/>
            <a:r>
              <a:rPr lang="en-US" dirty="0"/>
              <a:t>$</a:t>
            </a:r>
          </a:p>
          <a:p>
            <a:pPr lvl="0"/>
            <a:r>
              <a:rPr lang="en-US" dirty="0"/>
              <a:t>$</a:t>
            </a:r>
          </a:p>
          <a:p>
            <a:pPr lvl="0"/>
            <a:r>
              <a:rPr lang="en-US" dirty="0"/>
              <a:t>$</a:t>
            </a:r>
          </a:p>
          <a:p>
            <a:pPr lvl="0"/>
            <a:r>
              <a:rPr lang="en-US" dirty="0"/>
              <a:t>$</a:t>
            </a:r>
          </a:p>
        </p:txBody>
      </p:sp>
    </p:spTree>
    <p:extLst>
      <p:ext uri="{BB962C8B-B14F-4D97-AF65-F5344CB8AC3E}">
        <p14:creationId xmlns:p14="http://schemas.microsoft.com/office/powerpoint/2010/main" val="372710664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395754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9865113"/>
      </p:ext>
    </p:extLst>
  </p:cSld>
  <p:clrMapOvr>
    <a:masterClrMapping/>
  </p:clrMapOvr>
  <p:transition spd="slow"/>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0312645"/>
      </p:ext>
    </p:extLst>
  </p:cSld>
  <p:clrMapOvr>
    <a:masterClrMapping/>
  </p:clrMapOvr>
  <p:transition spd="slow"/>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810070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5886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0183261"/>
      </p:ext>
    </p:extLst>
  </p:cSld>
  <p:clrMapOvr>
    <a:masterClrMapping/>
  </p:clrMapOvr>
  <p:transition spd="slow"/>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131768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8/6/2020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3539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1.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2.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3.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m4a"/><Relationship Id="rId7" Type="http://schemas.openxmlformats.org/officeDocument/2006/relationships/image" Target="../media/image14.emf"/><Relationship Id="rId2" Type="http://schemas.microsoft.com/office/2007/relationships/media" Target="../media/media2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5.xml"/><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w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156" name="Rectangle 7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49157" name="Straight Connector 7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58" name="Straight Connector 7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9159"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6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61" name="Isosceles Triangle 8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6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63" name="Isosceles Triangle 8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64" name="Freeform: Shape 8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154" name="Rectangle 2">
            <a:extLst>
              <a:ext uri="{FF2B5EF4-FFF2-40B4-BE49-F238E27FC236}">
                <a16:creationId xmlns:a16="http://schemas.microsoft.com/office/drawing/2014/main" id="{59B26489-8A56-4157-A20A-D8F8BCD5DC23}"/>
              </a:ext>
            </a:extLst>
          </p:cNvPr>
          <p:cNvSpPr>
            <a:spLocks noGrp="1" noChangeArrowheads="1"/>
          </p:cNvSpPr>
          <p:nvPr>
            <p:ph type="ctrTitle"/>
          </p:nvPr>
        </p:nvSpPr>
        <p:spPr>
          <a:xfrm>
            <a:off x="4172892" y="1463357"/>
            <a:ext cx="6960759" cy="2849671"/>
          </a:xfrm>
        </p:spPr>
        <p:txBody>
          <a:bodyPr>
            <a:normAutofit/>
          </a:bodyPr>
          <a:lstStyle/>
          <a:p>
            <a:pPr algn="l">
              <a:defRPr/>
            </a:pPr>
            <a:r>
              <a:rPr lang="en-US" sz="6000" b="1" dirty="0">
                <a:solidFill>
                  <a:srgbClr val="FFFFFF"/>
                </a:solidFill>
                <a:latin typeface="+mn-lt"/>
              </a:rPr>
              <a:t>CACFP Monitoring Requirements</a:t>
            </a:r>
          </a:p>
        </p:txBody>
      </p:sp>
      <p:sp>
        <p:nvSpPr>
          <p:cNvPr id="49165" name="Isosceles Triangle 8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Slide 1 A">
            <a:hlinkClick r:id="" action="ppaction://media"/>
            <a:extLst>
              <a:ext uri="{FF2B5EF4-FFF2-40B4-BE49-F238E27FC236}">
                <a16:creationId xmlns:a16="http://schemas.microsoft.com/office/drawing/2014/main" id="{B39CA423-1D19-44BA-B7FE-D99E0BA6ED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1" y="6344920"/>
            <a:ext cx="406400" cy="406400"/>
          </a:xfrm>
          <a:prstGeom prst="rect">
            <a:avLst/>
          </a:prstGeom>
        </p:spPr>
      </p:pic>
    </p:spTree>
    <p:extLst>
      <p:ext uri="{BB962C8B-B14F-4D97-AF65-F5344CB8AC3E}">
        <p14:creationId xmlns:p14="http://schemas.microsoft.com/office/powerpoint/2010/main" val="42266638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61F66056-D33F-4137-8645-C033F047DC05}"/>
              </a:ext>
            </a:extLst>
          </p:cNvPr>
          <p:cNvSpPr>
            <a:spLocks noGrp="1" noChangeArrowheads="1"/>
          </p:cNvSpPr>
          <p:nvPr>
            <p:ph idx="1"/>
          </p:nvPr>
        </p:nvSpPr>
        <p:spPr>
          <a:xfrm>
            <a:off x="173670" y="1490920"/>
            <a:ext cx="9309434" cy="4986670"/>
          </a:xfrm>
        </p:spPr>
        <p:txBody>
          <a:bodyPr>
            <a:normAutofit fontScale="85000" lnSpcReduction="20000"/>
          </a:bodyPr>
          <a:lstStyle/>
          <a:p>
            <a:pPr>
              <a:spcAft>
                <a:spcPts val="1200"/>
              </a:spcAft>
              <a:defRPr/>
            </a:pPr>
            <a:r>
              <a:rPr lang="en-US" altLang="en-US" sz="2800" dirty="0"/>
              <a:t>Submit a written corrective action plan (CAP) explaining:</a:t>
            </a:r>
          </a:p>
          <a:p>
            <a:pPr lvl="1">
              <a:spcAft>
                <a:spcPts val="1200"/>
              </a:spcAft>
              <a:defRPr/>
            </a:pPr>
            <a:r>
              <a:rPr lang="en-US" altLang="en-US" sz="2600" u="sng" dirty="0"/>
              <a:t>Who</a:t>
            </a:r>
            <a:r>
              <a:rPr lang="en-US" altLang="en-US" sz="2600" dirty="0"/>
              <a:t> </a:t>
            </a:r>
            <a:r>
              <a:rPr lang="en-US" sz="2600" dirty="0"/>
              <a:t>is/are responsible for implementing and complying with the process and/or procedures? (Name and Title)</a:t>
            </a:r>
            <a:r>
              <a:rPr lang="en-US" altLang="en-US" sz="2600" dirty="0"/>
              <a:t>?</a:t>
            </a:r>
          </a:p>
          <a:p>
            <a:pPr lvl="1">
              <a:spcAft>
                <a:spcPts val="1200"/>
              </a:spcAft>
              <a:defRPr/>
            </a:pPr>
            <a:r>
              <a:rPr lang="en-US" altLang="en-US" sz="2600" u="sng" dirty="0"/>
              <a:t>What</a:t>
            </a:r>
            <a:r>
              <a:rPr lang="en-US" altLang="en-US" sz="2600" dirty="0"/>
              <a:t> </a:t>
            </a:r>
            <a:r>
              <a:rPr lang="en-US" sz="2600" dirty="0"/>
              <a:t>process and/or procedures will be implemented to correct the findings? (Detail)</a:t>
            </a:r>
            <a:r>
              <a:rPr lang="en-US" altLang="en-US" sz="2600" dirty="0"/>
              <a:t>?</a:t>
            </a:r>
          </a:p>
          <a:p>
            <a:pPr lvl="1">
              <a:spcAft>
                <a:spcPts val="1200"/>
              </a:spcAft>
              <a:defRPr/>
            </a:pPr>
            <a:r>
              <a:rPr lang="en-US" altLang="en-US" sz="2600" u="sng" dirty="0"/>
              <a:t>When</a:t>
            </a:r>
            <a:r>
              <a:rPr lang="en-US" altLang="en-US" sz="2600" dirty="0"/>
              <a:t> </a:t>
            </a:r>
            <a:r>
              <a:rPr lang="en-US" sz="2600" dirty="0"/>
              <a:t>will the process and/or procedure be implemented? (Specific date)</a:t>
            </a:r>
            <a:r>
              <a:rPr lang="en-US" altLang="en-US" sz="2600" dirty="0"/>
              <a:t>?</a:t>
            </a:r>
          </a:p>
          <a:p>
            <a:pPr lvl="1">
              <a:spcAft>
                <a:spcPts val="1200"/>
              </a:spcAft>
              <a:defRPr/>
            </a:pPr>
            <a:r>
              <a:rPr lang="en-US" altLang="en-US" sz="2600" u="sng" dirty="0"/>
              <a:t>Where</a:t>
            </a:r>
            <a:r>
              <a:rPr lang="en-US" altLang="en-US" sz="2600" dirty="0"/>
              <a:t> </a:t>
            </a:r>
            <a:r>
              <a:rPr lang="en-US" sz="2600" dirty="0"/>
              <a:t>will the corrective action plan documentation be retained/ stored/ filed</a:t>
            </a:r>
            <a:r>
              <a:rPr lang="en-US" altLang="en-US" sz="2600" dirty="0"/>
              <a:t>?</a:t>
            </a:r>
          </a:p>
          <a:p>
            <a:pPr lvl="1">
              <a:spcAft>
                <a:spcPts val="1200"/>
              </a:spcAft>
              <a:defRPr/>
            </a:pPr>
            <a:r>
              <a:rPr lang="en-US" altLang="en-US" sz="2600" u="sng" dirty="0"/>
              <a:t>How</a:t>
            </a:r>
            <a:r>
              <a:rPr lang="en-US" altLang="en-US" sz="2600" dirty="0"/>
              <a:t> often will this information be collected?</a:t>
            </a:r>
            <a:r>
              <a:rPr lang="en-US" sz="2600" dirty="0"/>
              <a:t> How will the program ensure that the processes and/or procedures are followed consistently in order to prevent future findings? (Detail) </a:t>
            </a:r>
            <a:endParaRPr lang="en-US" altLang="en-US" sz="2600" dirty="0"/>
          </a:p>
          <a:p>
            <a:pPr lvl="1">
              <a:defRPr/>
            </a:pPr>
            <a:endParaRPr lang="en-US" altLang="en-US" dirty="0"/>
          </a:p>
        </p:txBody>
      </p:sp>
      <p:sp>
        <p:nvSpPr>
          <p:cNvPr id="183298" name="Rectangle 2">
            <a:extLst>
              <a:ext uri="{FF2B5EF4-FFF2-40B4-BE49-F238E27FC236}">
                <a16:creationId xmlns:a16="http://schemas.microsoft.com/office/drawing/2014/main" id="{295DFD9B-B564-4852-9889-C21133F97C28}"/>
              </a:ext>
            </a:extLst>
          </p:cNvPr>
          <p:cNvSpPr>
            <a:spLocks noGrp="1" noChangeArrowheads="1"/>
          </p:cNvSpPr>
          <p:nvPr>
            <p:ph type="title"/>
          </p:nvPr>
        </p:nvSpPr>
        <p:spPr>
          <a:xfrm>
            <a:off x="773027" y="380410"/>
            <a:ext cx="8596668" cy="1320800"/>
          </a:xfrm>
        </p:spPr>
        <p:txBody>
          <a:bodyPr/>
          <a:lstStyle/>
          <a:p>
            <a:pPr algn="ctr">
              <a:defRPr/>
            </a:pPr>
            <a:r>
              <a:rPr lang="en-US" altLang="en-US" dirty="0"/>
              <a:t>CORRECTIVE ACTION SAMPLE</a:t>
            </a:r>
          </a:p>
        </p:txBody>
      </p:sp>
      <p:pic>
        <p:nvPicPr>
          <p:cNvPr id="2" name="Slide 10">
            <a:hlinkClick r:id="" action="ppaction://media"/>
            <a:extLst>
              <a:ext uri="{FF2B5EF4-FFF2-40B4-BE49-F238E27FC236}">
                <a16:creationId xmlns:a16="http://schemas.microsoft.com/office/drawing/2014/main" id="{1B4695A6-86ED-4FC7-A7CA-FC4964F76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4160" y="6385560"/>
            <a:ext cx="406400" cy="406400"/>
          </a:xfrm>
          <a:prstGeom prst="rect">
            <a:avLst/>
          </a:prstGeom>
        </p:spPr>
      </p:pic>
    </p:spTree>
    <p:extLst>
      <p:ext uri="{BB962C8B-B14F-4D97-AF65-F5344CB8AC3E}">
        <p14:creationId xmlns:p14="http://schemas.microsoft.com/office/powerpoint/2010/main" val="2373427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25F57A72-254C-4704-B8F3-3A490D7E34E9}"/>
              </a:ext>
            </a:extLst>
          </p:cNvPr>
          <p:cNvSpPr>
            <a:spLocks noGrp="1" noChangeArrowheads="1"/>
          </p:cNvSpPr>
          <p:nvPr>
            <p:ph idx="1"/>
          </p:nvPr>
        </p:nvSpPr>
        <p:spPr>
          <a:xfrm>
            <a:off x="982980" y="1752564"/>
            <a:ext cx="7315200" cy="3880773"/>
          </a:xfrm>
        </p:spPr>
        <p:txBody>
          <a:bodyPr>
            <a:normAutofit lnSpcReduction="10000"/>
          </a:bodyPr>
          <a:lstStyle/>
          <a:p>
            <a:pPr>
              <a:lnSpc>
                <a:spcPct val="90000"/>
              </a:lnSpc>
              <a:defRPr/>
            </a:pPr>
            <a:endParaRPr lang="en-US" altLang="en-US" sz="2800" dirty="0">
              <a:cs typeface="Times New Roman" panose="02020603050405020304" pitchFamily="18" charset="0"/>
            </a:endParaRPr>
          </a:p>
          <a:p>
            <a:pPr>
              <a:lnSpc>
                <a:spcPct val="90000"/>
              </a:lnSpc>
              <a:defRPr/>
            </a:pPr>
            <a:r>
              <a:rPr lang="en-US" altLang="en-US" sz="3200" dirty="0">
                <a:cs typeface="Times New Roman" panose="02020603050405020304" pitchFamily="18" charset="0"/>
              </a:rPr>
              <a:t>Unlawful practices</a:t>
            </a:r>
          </a:p>
          <a:p>
            <a:pPr>
              <a:lnSpc>
                <a:spcPct val="90000"/>
              </a:lnSpc>
              <a:buFontTx/>
              <a:buNone/>
              <a:defRPr/>
            </a:pPr>
            <a:endParaRPr lang="en-US" altLang="en-US" sz="3200" dirty="0">
              <a:cs typeface="Times New Roman" panose="02020603050405020304" pitchFamily="18" charset="0"/>
            </a:endParaRPr>
          </a:p>
          <a:p>
            <a:pPr lvl="1">
              <a:lnSpc>
                <a:spcPct val="90000"/>
              </a:lnSpc>
              <a:defRPr/>
            </a:pPr>
            <a:r>
              <a:rPr lang="en-US" altLang="en-US" sz="2800" dirty="0">
                <a:cs typeface="Times New Roman" panose="02020603050405020304" pitchFamily="18" charset="0"/>
              </a:rPr>
              <a:t>False or fraudulent claims</a:t>
            </a:r>
          </a:p>
          <a:p>
            <a:pPr lvl="1">
              <a:lnSpc>
                <a:spcPct val="90000"/>
              </a:lnSpc>
              <a:defRPr/>
            </a:pPr>
            <a:endParaRPr lang="en-US" altLang="en-US" sz="2800" dirty="0">
              <a:cs typeface="Times New Roman" panose="02020603050405020304" pitchFamily="18" charset="0"/>
            </a:endParaRPr>
          </a:p>
          <a:p>
            <a:pPr lvl="1">
              <a:lnSpc>
                <a:spcPct val="90000"/>
              </a:lnSpc>
              <a:defRPr/>
            </a:pPr>
            <a:r>
              <a:rPr lang="en-US" altLang="en-US" sz="2800" dirty="0">
                <a:cs typeface="Times New Roman" panose="02020603050405020304" pitchFamily="18" charset="0"/>
              </a:rPr>
              <a:t>False information on application</a:t>
            </a:r>
          </a:p>
          <a:p>
            <a:pPr lvl="1">
              <a:lnSpc>
                <a:spcPct val="90000"/>
              </a:lnSpc>
              <a:defRPr/>
            </a:pPr>
            <a:endParaRPr lang="en-US" altLang="en-US" sz="2800" dirty="0">
              <a:cs typeface="Times New Roman" panose="02020603050405020304" pitchFamily="18" charset="0"/>
            </a:endParaRPr>
          </a:p>
          <a:p>
            <a:pPr lvl="1">
              <a:lnSpc>
                <a:spcPct val="90000"/>
              </a:lnSpc>
              <a:defRPr/>
            </a:pPr>
            <a:r>
              <a:rPr lang="en-US" altLang="en-US" sz="2800" dirty="0">
                <a:cs typeface="Times New Roman" panose="02020603050405020304" pitchFamily="18" charset="0"/>
              </a:rPr>
              <a:t>Concealed past performance problems</a:t>
            </a:r>
            <a:endParaRPr lang="en-US" altLang="en-US" sz="2400" dirty="0"/>
          </a:p>
        </p:txBody>
      </p:sp>
      <p:sp>
        <p:nvSpPr>
          <p:cNvPr id="83970" name="Rectangle 2">
            <a:extLst>
              <a:ext uri="{FF2B5EF4-FFF2-40B4-BE49-F238E27FC236}">
                <a16:creationId xmlns:a16="http://schemas.microsoft.com/office/drawing/2014/main" id="{22C2EC9F-EB01-4434-AAC0-29A076BD89F4}"/>
              </a:ext>
            </a:extLst>
          </p:cNvPr>
          <p:cNvSpPr>
            <a:spLocks noGrp="1" noChangeArrowheads="1"/>
          </p:cNvSpPr>
          <p:nvPr>
            <p:ph type="title"/>
          </p:nvPr>
        </p:nvSpPr>
        <p:spPr/>
        <p:txBody>
          <a:bodyPr/>
          <a:lstStyle/>
          <a:p>
            <a:pPr>
              <a:defRPr/>
            </a:pPr>
            <a:r>
              <a:rPr lang="en-US" altLang="en-US" dirty="0">
                <a:cs typeface="Times New Roman" panose="02020603050405020304" pitchFamily="18" charset="0"/>
              </a:rPr>
              <a:t>Some C.A. </a:t>
            </a:r>
            <a:r>
              <a:rPr lang="en-US" altLang="en-US" u="sng" dirty="0">
                <a:cs typeface="Times New Roman" panose="02020603050405020304" pitchFamily="18" charset="0"/>
              </a:rPr>
              <a:t>must</a:t>
            </a:r>
            <a:r>
              <a:rPr lang="en-US" altLang="en-US" dirty="0">
                <a:cs typeface="Times New Roman" panose="02020603050405020304" pitchFamily="18" charset="0"/>
              </a:rPr>
              <a:t> be  </a:t>
            </a:r>
            <a:r>
              <a:rPr lang="en-US" altLang="en-US" b="1" u="sng" dirty="0">
                <a:solidFill>
                  <a:srgbClr val="FF3300"/>
                </a:solidFill>
                <a:cs typeface="Times New Roman" panose="02020603050405020304" pitchFamily="18" charset="0"/>
              </a:rPr>
              <a:t>&lt; 30 Days</a:t>
            </a:r>
            <a:endParaRPr lang="en-US" altLang="en-US" b="1" u="sng" dirty="0">
              <a:solidFill>
                <a:srgbClr val="FF3300"/>
              </a:solidFill>
            </a:endParaRPr>
          </a:p>
        </p:txBody>
      </p:sp>
      <p:pic>
        <p:nvPicPr>
          <p:cNvPr id="55300" name="Picture 4" descr="bs00285_">
            <a:extLst>
              <a:ext uri="{FF2B5EF4-FFF2-40B4-BE49-F238E27FC236}">
                <a16:creationId xmlns:a16="http://schemas.microsoft.com/office/drawing/2014/main" id="{3D0DC6A4-47B4-429F-B16C-83F367E8F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9954">
            <a:off x="7812032" y="1931655"/>
            <a:ext cx="4055288" cy="375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1">
            <a:hlinkClick r:id="" action="ppaction://media"/>
            <a:extLst>
              <a:ext uri="{FF2B5EF4-FFF2-40B4-BE49-F238E27FC236}">
                <a16:creationId xmlns:a16="http://schemas.microsoft.com/office/drawing/2014/main" id="{A5C2573E-AC11-43CC-AA6A-5CBDECECC4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587563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14008356-4931-48D7-94AA-33E99F6A992E}"/>
              </a:ext>
            </a:extLst>
          </p:cNvPr>
          <p:cNvSpPr>
            <a:spLocks noGrp="1" noChangeArrowheads="1"/>
          </p:cNvSpPr>
          <p:nvPr>
            <p:ph idx="1"/>
          </p:nvPr>
        </p:nvSpPr>
        <p:spPr>
          <a:xfrm>
            <a:off x="1207347" y="1874339"/>
            <a:ext cx="7536642" cy="3880773"/>
          </a:xfrm>
        </p:spPr>
        <p:txBody>
          <a:bodyPr>
            <a:normAutofit lnSpcReduction="10000"/>
          </a:bodyPr>
          <a:lstStyle/>
          <a:p>
            <a:pPr>
              <a:lnSpc>
                <a:spcPct val="90000"/>
              </a:lnSpc>
              <a:defRPr/>
            </a:pPr>
            <a:endParaRPr lang="en-US" altLang="en-US" dirty="0"/>
          </a:p>
          <a:p>
            <a:pPr>
              <a:lnSpc>
                <a:spcPct val="90000"/>
              </a:lnSpc>
              <a:defRPr/>
            </a:pPr>
            <a:r>
              <a:rPr lang="en-US" altLang="en-US" sz="2800" dirty="0"/>
              <a:t>Training</a:t>
            </a:r>
          </a:p>
          <a:p>
            <a:pPr>
              <a:lnSpc>
                <a:spcPct val="90000"/>
              </a:lnSpc>
              <a:defRPr/>
            </a:pPr>
            <a:endParaRPr lang="en-US" altLang="en-US" sz="2800" dirty="0"/>
          </a:p>
          <a:p>
            <a:pPr>
              <a:lnSpc>
                <a:spcPct val="90000"/>
              </a:lnSpc>
              <a:defRPr/>
            </a:pPr>
            <a:r>
              <a:rPr lang="en-US" altLang="en-US" sz="2800" dirty="0"/>
              <a:t>Monitoring</a:t>
            </a:r>
          </a:p>
          <a:p>
            <a:pPr>
              <a:lnSpc>
                <a:spcPct val="90000"/>
              </a:lnSpc>
              <a:defRPr/>
            </a:pPr>
            <a:endParaRPr lang="en-US" altLang="en-US" sz="2800" dirty="0"/>
          </a:p>
          <a:p>
            <a:pPr>
              <a:lnSpc>
                <a:spcPct val="90000"/>
              </a:lnSpc>
              <a:defRPr/>
            </a:pPr>
            <a:r>
              <a:rPr lang="en-US" altLang="en-US" sz="2800" dirty="0"/>
              <a:t>Certain recordkeeping problems </a:t>
            </a:r>
          </a:p>
          <a:p>
            <a:pPr>
              <a:lnSpc>
                <a:spcPct val="90000"/>
              </a:lnSpc>
              <a:defRPr/>
            </a:pPr>
            <a:endParaRPr lang="en-US" altLang="en-US" sz="2800" dirty="0"/>
          </a:p>
          <a:p>
            <a:pPr>
              <a:lnSpc>
                <a:spcPct val="90000"/>
              </a:lnSpc>
              <a:defRPr/>
            </a:pPr>
            <a:r>
              <a:rPr lang="en-US" altLang="en-US" sz="2800" dirty="0"/>
              <a:t>Some performance standards problems</a:t>
            </a:r>
            <a:endParaRPr lang="en-US" altLang="en-US" dirty="0"/>
          </a:p>
        </p:txBody>
      </p:sp>
      <p:sp>
        <p:nvSpPr>
          <p:cNvPr id="86018" name="Rectangle 2">
            <a:extLst>
              <a:ext uri="{FF2B5EF4-FFF2-40B4-BE49-F238E27FC236}">
                <a16:creationId xmlns:a16="http://schemas.microsoft.com/office/drawing/2014/main" id="{2A7EBFE4-AC2B-4211-8571-C4ED3BFDAE17}"/>
              </a:ext>
            </a:extLst>
          </p:cNvPr>
          <p:cNvSpPr>
            <a:spLocks noGrp="1" noChangeArrowheads="1"/>
          </p:cNvSpPr>
          <p:nvPr>
            <p:ph type="title"/>
          </p:nvPr>
        </p:nvSpPr>
        <p:spPr/>
        <p:txBody>
          <a:bodyPr>
            <a:normAutofit/>
          </a:bodyPr>
          <a:lstStyle/>
          <a:p>
            <a:pPr algn="ctr">
              <a:defRPr/>
            </a:pPr>
            <a:r>
              <a:rPr lang="en-US" altLang="en-US" sz="4000" dirty="0">
                <a:cs typeface="Times New Roman" panose="02020603050405020304" pitchFamily="18" charset="0"/>
              </a:rPr>
              <a:t>C.A. May Take Up to 90 Days</a:t>
            </a:r>
            <a:endParaRPr lang="en-US" altLang="en-US" sz="4000" dirty="0"/>
          </a:p>
        </p:txBody>
      </p:sp>
      <p:pic>
        <p:nvPicPr>
          <p:cNvPr id="56324" name="Picture 4" descr="PE01460_">
            <a:extLst>
              <a:ext uri="{FF2B5EF4-FFF2-40B4-BE49-F238E27FC236}">
                <a16:creationId xmlns:a16="http://schemas.microsoft.com/office/drawing/2014/main" id="{92440726-A418-40A2-8395-FB5BC30B4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105" y="1574741"/>
            <a:ext cx="3161819" cy="39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ide 12">
            <a:hlinkClick r:id="" action="ppaction://media"/>
            <a:extLst>
              <a:ext uri="{FF2B5EF4-FFF2-40B4-BE49-F238E27FC236}">
                <a16:creationId xmlns:a16="http://schemas.microsoft.com/office/drawing/2014/main" id="{61FE98BF-C6A1-4F56-BED3-C3493BCBA5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2880" y="6440450"/>
            <a:ext cx="406400" cy="406400"/>
          </a:xfrm>
          <a:prstGeom prst="rect">
            <a:avLst/>
          </a:prstGeom>
        </p:spPr>
      </p:pic>
    </p:spTree>
    <p:extLst>
      <p:ext uri="{BB962C8B-B14F-4D97-AF65-F5344CB8AC3E}">
        <p14:creationId xmlns:p14="http://schemas.microsoft.com/office/powerpoint/2010/main" val="7985462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ACD1E7B1-1E77-4F1A-BA57-288F46214785}"/>
              </a:ext>
            </a:extLst>
          </p:cNvPr>
          <p:cNvSpPr>
            <a:spLocks noGrp="1" noChangeArrowheads="1"/>
          </p:cNvSpPr>
          <p:nvPr>
            <p:ph idx="1"/>
          </p:nvPr>
        </p:nvSpPr>
        <p:spPr>
          <a:xfrm>
            <a:off x="492470" y="1385743"/>
            <a:ext cx="8966396" cy="4759787"/>
          </a:xfrm>
        </p:spPr>
        <p:txBody>
          <a:bodyPr>
            <a:normAutofit fontScale="92500" lnSpcReduction="20000"/>
          </a:bodyPr>
          <a:lstStyle/>
          <a:p>
            <a:pPr>
              <a:defRPr/>
            </a:pPr>
            <a:endParaRPr lang="en-US" altLang="en-US" sz="2800" dirty="0">
              <a:cs typeface="Times New Roman" panose="02020603050405020304" pitchFamily="18" charset="0"/>
            </a:endParaRPr>
          </a:p>
          <a:p>
            <a:pPr>
              <a:defRPr/>
            </a:pPr>
            <a:r>
              <a:rPr lang="en-US" altLang="en-US" sz="3000" dirty="0">
                <a:cs typeface="Times New Roman" panose="02020603050405020304" pitchFamily="18" charset="0"/>
              </a:rPr>
              <a:t>Long-term changes to management systems or processes </a:t>
            </a:r>
          </a:p>
          <a:p>
            <a:pPr lvl="1">
              <a:defRPr/>
            </a:pPr>
            <a:r>
              <a:rPr lang="en-US" altLang="en-US" sz="3000" dirty="0">
                <a:cs typeface="Times New Roman" panose="02020603050405020304" pitchFamily="18" charset="0"/>
              </a:rPr>
              <a:t>Computer system changes</a:t>
            </a:r>
          </a:p>
          <a:p>
            <a:pPr lvl="1">
              <a:defRPr/>
            </a:pPr>
            <a:r>
              <a:rPr lang="en-US" altLang="en-US" sz="3000" dirty="0">
                <a:cs typeface="Times New Roman" panose="02020603050405020304" pitchFamily="18" charset="0"/>
              </a:rPr>
              <a:t>Certain personnel</a:t>
            </a:r>
          </a:p>
          <a:p>
            <a:pPr>
              <a:lnSpc>
                <a:spcPct val="70000"/>
              </a:lnSpc>
              <a:buFontTx/>
              <a:buNone/>
              <a:defRPr/>
            </a:pPr>
            <a:endParaRPr lang="en-US" altLang="en-US" sz="4300" dirty="0">
              <a:cs typeface="Times New Roman" panose="02020603050405020304" pitchFamily="18" charset="0"/>
            </a:endParaRPr>
          </a:p>
          <a:p>
            <a:pPr>
              <a:defRPr/>
            </a:pPr>
            <a:r>
              <a:rPr lang="en-US" altLang="en-US" sz="3000" b="1" u="sng" dirty="0">
                <a:solidFill>
                  <a:srgbClr val="FF3300"/>
                </a:solidFill>
                <a:cs typeface="Times New Roman" panose="02020603050405020304" pitchFamily="18" charset="0"/>
              </a:rPr>
              <a:t>However,</a:t>
            </a:r>
            <a:r>
              <a:rPr lang="en-US" altLang="en-US" sz="3000" b="1" dirty="0">
                <a:solidFill>
                  <a:srgbClr val="FFFF00"/>
                </a:solidFill>
                <a:cs typeface="Times New Roman" panose="02020603050405020304" pitchFamily="18" charset="0"/>
              </a:rPr>
              <a:t> </a:t>
            </a:r>
            <a:r>
              <a:rPr lang="en-US" altLang="en-US" sz="3000" dirty="0">
                <a:cs typeface="Times New Roman" panose="02020603050405020304" pitchFamily="18" charset="0"/>
              </a:rPr>
              <a:t>Must have </a:t>
            </a:r>
            <a:r>
              <a:rPr lang="en-US" altLang="en-US" sz="3000" b="1" u="sng" dirty="0">
                <a:solidFill>
                  <a:srgbClr val="FF3300"/>
                </a:solidFill>
                <a:cs typeface="Times New Roman" panose="02020603050405020304" pitchFamily="18" charset="0"/>
              </a:rPr>
              <a:t>C.A. Plan </a:t>
            </a:r>
          </a:p>
          <a:p>
            <a:pPr lvl="1">
              <a:defRPr/>
            </a:pPr>
            <a:r>
              <a:rPr lang="en-US" altLang="en-US" sz="3000" dirty="0">
                <a:cs typeface="Times New Roman" panose="02020603050405020304" pitchFamily="18" charset="0"/>
              </a:rPr>
              <a:t>Within </a:t>
            </a:r>
            <a:r>
              <a:rPr lang="en-US" altLang="en-US" sz="3000" b="1" u="sng" dirty="0">
                <a:solidFill>
                  <a:srgbClr val="FF3300"/>
                </a:solidFill>
                <a:cs typeface="Times New Roman" panose="02020603050405020304" pitchFamily="18" charset="0"/>
              </a:rPr>
              <a:t>90 days</a:t>
            </a:r>
          </a:p>
          <a:p>
            <a:pPr lvl="1">
              <a:defRPr/>
            </a:pPr>
            <a:r>
              <a:rPr lang="en-US" altLang="en-US" sz="3000" dirty="0">
                <a:cs typeface="Times New Roman" panose="02020603050405020304" pitchFamily="18" charset="0"/>
              </a:rPr>
              <a:t>Completion date and milestones for completing specific tasks</a:t>
            </a:r>
            <a:endParaRPr lang="en-US" altLang="en-US" sz="3000" dirty="0"/>
          </a:p>
        </p:txBody>
      </p:sp>
      <p:sp>
        <p:nvSpPr>
          <p:cNvPr id="88066" name="Rectangle 2">
            <a:extLst>
              <a:ext uri="{FF2B5EF4-FFF2-40B4-BE49-F238E27FC236}">
                <a16:creationId xmlns:a16="http://schemas.microsoft.com/office/drawing/2014/main" id="{680D4715-DC5A-4DCF-B2ED-0D52DF64C934}"/>
              </a:ext>
            </a:extLst>
          </p:cNvPr>
          <p:cNvSpPr>
            <a:spLocks noGrp="1" noChangeArrowheads="1"/>
          </p:cNvSpPr>
          <p:nvPr>
            <p:ph type="title"/>
          </p:nvPr>
        </p:nvSpPr>
        <p:spPr>
          <a:xfrm>
            <a:off x="677334" y="470596"/>
            <a:ext cx="8596668" cy="1320800"/>
          </a:xfrm>
        </p:spPr>
        <p:txBody>
          <a:bodyPr/>
          <a:lstStyle/>
          <a:p>
            <a:pPr algn="ctr">
              <a:lnSpc>
                <a:spcPct val="80000"/>
              </a:lnSpc>
              <a:defRPr/>
            </a:pPr>
            <a:r>
              <a:rPr lang="en-US" altLang="en-US" dirty="0">
                <a:cs typeface="Times New Roman" panose="02020603050405020304" pitchFamily="18" charset="0"/>
              </a:rPr>
              <a:t>Some C.A. May Take Over 90 Days</a:t>
            </a:r>
            <a:r>
              <a:rPr lang="en-US" altLang="en-US" dirty="0"/>
              <a:t> </a:t>
            </a:r>
          </a:p>
        </p:txBody>
      </p:sp>
      <p:pic>
        <p:nvPicPr>
          <p:cNvPr id="57348" name="Picture 4" descr="bs00580_">
            <a:extLst>
              <a:ext uri="{FF2B5EF4-FFF2-40B4-BE49-F238E27FC236}">
                <a16:creationId xmlns:a16="http://schemas.microsoft.com/office/drawing/2014/main" id="{E9C4BCBD-0E97-4DD3-8313-879FE00B8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597" y="2094179"/>
            <a:ext cx="2853069" cy="301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3">
            <a:hlinkClick r:id="" action="ppaction://media"/>
            <a:extLst>
              <a:ext uri="{FF2B5EF4-FFF2-40B4-BE49-F238E27FC236}">
                <a16:creationId xmlns:a16="http://schemas.microsoft.com/office/drawing/2014/main" id="{D0C3EB12-9373-4568-9F69-9609EF6CE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3680" y="6375400"/>
            <a:ext cx="406400" cy="406400"/>
          </a:xfrm>
          <a:prstGeom prst="rect">
            <a:avLst/>
          </a:prstGeom>
        </p:spPr>
      </p:pic>
    </p:spTree>
    <p:extLst>
      <p:ext uri="{BB962C8B-B14F-4D97-AF65-F5344CB8AC3E}">
        <p14:creationId xmlns:p14="http://schemas.microsoft.com/office/powerpoint/2010/main" val="2793884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569C-0A72-41A0-BCEB-EA3BF1AF4BDC}"/>
              </a:ext>
            </a:extLst>
          </p:cNvPr>
          <p:cNvSpPr>
            <a:spLocks noGrp="1"/>
          </p:cNvSpPr>
          <p:nvPr>
            <p:ph type="title"/>
          </p:nvPr>
        </p:nvSpPr>
        <p:spPr>
          <a:xfrm>
            <a:off x="202018" y="279400"/>
            <a:ext cx="9601200" cy="1320800"/>
          </a:xfrm>
        </p:spPr>
        <p:txBody>
          <a:bodyPr>
            <a:normAutofit/>
          </a:bodyPr>
          <a:lstStyle/>
          <a:p>
            <a:pPr algn="ctr">
              <a:defRPr/>
            </a:pPr>
            <a:r>
              <a:rPr lang="en-US" sz="4400" dirty="0"/>
              <a:t>Temporary Hold for Non-Compliance</a:t>
            </a:r>
          </a:p>
        </p:txBody>
      </p:sp>
      <p:sp>
        <p:nvSpPr>
          <p:cNvPr id="3" name="Content Placeholder 2">
            <a:extLst>
              <a:ext uri="{FF2B5EF4-FFF2-40B4-BE49-F238E27FC236}">
                <a16:creationId xmlns:a16="http://schemas.microsoft.com/office/drawing/2014/main" id="{83380851-2A5E-4835-A882-9F12695D53AD}"/>
              </a:ext>
            </a:extLst>
          </p:cNvPr>
          <p:cNvSpPr>
            <a:spLocks noGrp="1"/>
          </p:cNvSpPr>
          <p:nvPr>
            <p:ph idx="1"/>
          </p:nvPr>
        </p:nvSpPr>
        <p:spPr>
          <a:xfrm>
            <a:off x="293458" y="1255676"/>
            <a:ext cx="9601200" cy="5602324"/>
          </a:xfrm>
        </p:spPr>
        <p:txBody>
          <a:bodyPr>
            <a:normAutofit fontScale="85000" lnSpcReduction="20000"/>
          </a:bodyPr>
          <a:lstStyle/>
          <a:p>
            <a:pPr>
              <a:spcAft>
                <a:spcPts val="600"/>
              </a:spcAft>
              <a:defRPr/>
            </a:pPr>
            <a:r>
              <a:rPr lang="en-US" sz="2100" b="1" dirty="0"/>
              <a:t>2 CFR 200.338</a:t>
            </a:r>
          </a:p>
          <a:p>
            <a:pPr>
              <a:spcAft>
                <a:spcPts val="600"/>
              </a:spcAft>
              <a:defRPr/>
            </a:pPr>
            <a:r>
              <a:rPr lang="en-US" sz="2100" b="1" u="sng" dirty="0"/>
              <a:t>If a non-Federal entity fails to comply with Federal statutes</a:t>
            </a:r>
            <a:r>
              <a:rPr lang="en-US" sz="2100" dirty="0"/>
              <a:t>, regulations or the terms and conditions of a Federal award, the Federal awarding agency or pass-through entity may impose additional conditions, as described in §200.207 Specific conditions. If the Federal awarding agency or pass-through entity determines that noncompliance cannot be remedied by imposing additional conditions, </a:t>
            </a:r>
            <a:r>
              <a:rPr lang="en-US" sz="2100" b="1" u="sng" dirty="0"/>
              <a:t>the Federal awarding agency or pass-through entity may take one or more of the following actions, as appropriate in the circumstances</a:t>
            </a:r>
            <a:r>
              <a:rPr lang="en-US" sz="2100" dirty="0"/>
              <a:t>:</a:t>
            </a:r>
          </a:p>
          <a:p>
            <a:pPr lvl="1">
              <a:spcAft>
                <a:spcPts val="500"/>
              </a:spcAft>
              <a:defRPr/>
            </a:pPr>
            <a:r>
              <a:rPr lang="en-US" sz="1900" dirty="0"/>
              <a:t>(a) </a:t>
            </a:r>
            <a:r>
              <a:rPr lang="en-US" sz="1900" b="1" u="sng" dirty="0">
                <a:highlight>
                  <a:srgbClr val="FFFF00"/>
                </a:highlight>
              </a:rPr>
              <a:t>Temporarily withhold cash payments</a:t>
            </a:r>
            <a:r>
              <a:rPr lang="en-US" sz="1900" dirty="0">
                <a:highlight>
                  <a:srgbClr val="FFFF00"/>
                </a:highlight>
              </a:rPr>
              <a:t> </a:t>
            </a:r>
            <a:r>
              <a:rPr lang="en-US" sz="1900" dirty="0"/>
              <a:t>pending correction of the deficiency by the non-Federal entity or more severe enforcement action by the Federal awarding agency or pass-through entity.</a:t>
            </a:r>
          </a:p>
          <a:p>
            <a:pPr lvl="1">
              <a:spcAft>
                <a:spcPts val="500"/>
              </a:spcAft>
              <a:defRPr/>
            </a:pPr>
            <a:r>
              <a:rPr lang="en-US" sz="1900" dirty="0"/>
              <a:t>(b) Disallow (that is, deny both use of funds and any applicable matching credit for) all or part of the cost of the activity or action not in compliance.</a:t>
            </a:r>
          </a:p>
          <a:p>
            <a:pPr lvl="1">
              <a:spcAft>
                <a:spcPts val="500"/>
              </a:spcAft>
              <a:defRPr/>
            </a:pPr>
            <a:r>
              <a:rPr lang="en-US" sz="1900" dirty="0"/>
              <a:t>(c) Wholly or partly suspend or terminate the Federal award.</a:t>
            </a:r>
          </a:p>
          <a:p>
            <a:pPr lvl="1">
              <a:spcAft>
                <a:spcPts val="500"/>
              </a:spcAft>
              <a:defRPr/>
            </a:pPr>
            <a:r>
              <a:rPr lang="en-US" sz="1900" dirty="0"/>
              <a:t>(d) Initiate suspension or debarment proceedings as authorized under 2 CFR part 180 and Federal awarding agency regulations (or in the case of a pass-through entity, recommend such a proceeding be initiated by a Federal awarding agency).</a:t>
            </a:r>
          </a:p>
          <a:p>
            <a:pPr lvl="1">
              <a:spcAft>
                <a:spcPts val="500"/>
              </a:spcAft>
              <a:defRPr/>
            </a:pPr>
            <a:r>
              <a:rPr lang="en-US" sz="1900" dirty="0"/>
              <a:t>(e) Withhold further Federal awards for the project or program.</a:t>
            </a:r>
          </a:p>
          <a:p>
            <a:pPr lvl="1">
              <a:spcAft>
                <a:spcPts val="500"/>
              </a:spcAft>
              <a:defRPr/>
            </a:pPr>
            <a:r>
              <a:rPr lang="en-US" sz="1900" dirty="0"/>
              <a:t>(f) Take other remedies that may be legally available.</a:t>
            </a:r>
            <a:endParaRPr lang="en-US" dirty="0"/>
          </a:p>
        </p:txBody>
      </p:sp>
      <p:pic>
        <p:nvPicPr>
          <p:cNvPr id="4" name="Slide 14">
            <a:hlinkClick r:id="" action="ppaction://media"/>
            <a:extLst>
              <a:ext uri="{FF2B5EF4-FFF2-40B4-BE49-F238E27FC236}">
                <a16:creationId xmlns:a16="http://schemas.microsoft.com/office/drawing/2014/main" id="{C90DB016-70D3-43EB-83CB-163BE9364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2142" y="6324600"/>
            <a:ext cx="406400" cy="406400"/>
          </a:xfrm>
          <a:prstGeom prst="rect">
            <a:avLst/>
          </a:prstGeom>
        </p:spPr>
      </p:pic>
    </p:spTree>
    <p:extLst>
      <p:ext uri="{BB962C8B-B14F-4D97-AF65-F5344CB8AC3E}">
        <p14:creationId xmlns:p14="http://schemas.microsoft.com/office/powerpoint/2010/main" val="871272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0CF2AF76-A8E7-4AD3-830B-1EC5146392CC}"/>
              </a:ext>
            </a:extLst>
          </p:cNvPr>
          <p:cNvSpPr>
            <a:spLocks noGrp="1" noChangeArrowheads="1"/>
          </p:cNvSpPr>
          <p:nvPr>
            <p:ph type="ctrTitle"/>
          </p:nvPr>
        </p:nvSpPr>
        <p:spPr>
          <a:xfrm>
            <a:off x="829339" y="567291"/>
            <a:ext cx="6962554" cy="1303817"/>
          </a:xfrm>
        </p:spPr>
        <p:txBody>
          <a:bodyPr/>
          <a:lstStyle/>
          <a:p>
            <a:r>
              <a:rPr lang="en-US" altLang="en-US" sz="7300" b="1" dirty="0"/>
              <a:t>DEFICIENCIES =</a:t>
            </a:r>
          </a:p>
        </p:txBody>
      </p:sp>
      <p:sp>
        <p:nvSpPr>
          <p:cNvPr id="59395" name="Rectangle 5">
            <a:extLst>
              <a:ext uri="{FF2B5EF4-FFF2-40B4-BE49-F238E27FC236}">
                <a16:creationId xmlns:a16="http://schemas.microsoft.com/office/drawing/2014/main" id="{B8D979F5-82A9-40BF-B4C7-A881862377CE}"/>
              </a:ext>
            </a:extLst>
          </p:cNvPr>
          <p:cNvSpPr>
            <a:spLocks noGrp="1" noChangeArrowheads="1"/>
          </p:cNvSpPr>
          <p:nvPr>
            <p:ph type="subTitle" idx="1"/>
          </p:nvPr>
        </p:nvSpPr>
        <p:spPr>
          <a:xfrm>
            <a:off x="1116772" y="2548493"/>
            <a:ext cx="7837967" cy="2438400"/>
          </a:xfrm>
          <a:solidFill>
            <a:srgbClr val="FFFF00"/>
          </a:solidFill>
        </p:spPr>
        <p:txBody>
          <a:bodyPr anchor="ctr">
            <a:normAutofit fontScale="92500"/>
          </a:bodyPr>
          <a:lstStyle/>
          <a:p>
            <a:r>
              <a:rPr lang="en-US" altLang="en-US" sz="6000" b="1" i="1" dirty="0">
                <a:solidFill>
                  <a:schemeClr val="tx1"/>
                </a:solidFill>
              </a:rPr>
              <a:t>CORRECTIVE ACTIONS </a:t>
            </a:r>
          </a:p>
          <a:p>
            <a:pPr algn="ctr"/>
            <a:r>
              <a:rPr lang="en-US" altLang="en-US" sz="6000" b="1" i="1" dirty="0">
                <a:solidFill>
                  <a:schemeClr val="tx1"/>
                </a:solidFill>
              </a:rPr>
              <a:t>REQUIRED</a:t>
            </a:r>
          </a:p>
        </p:txBody>
      </p:sp>
      <p:pic>
        <p:nvPicPr>
          <p:cNvPr id="2" name="Slide 15">
            <a:hlinkClick r:id="" action="ppaction://media"/>
            <a:extLst>
              <a:ext uri="{FF2B5EF4-FFF2-40B4-BE49-F238E27FC236}">
                <a16:creationId xmlns:a16="http://schemas.microsoft.com/office/drawing/2014/main" id="{F87156AC-FDC9-4CCA-AB4D-18EF120A0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2880" y="6416040"/>
            <a:ext cx="406400" cy="406400"/>
          </a:xfrm>
          <a:prstGeom prst="rect">
            <a:avLst/>
          </a:prstGeom>
        </p:spPr>
      </p:pic>
    </p:spTree>
    <p:extLst>
      <p:ext uri="{BB962C8B-B14F-4D97-AF65-F5344CB8AC3E}">
        <p14:creationId xmlns:p14="http://schemas.microsoft.com/office/powerpoint/2010/main" val="1905636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7BAC3DA-2A4A-4988-B0F6-7F41059E1B8B}"/>
              </a:ext>
            </a:extLst>
          </p:cNvPr>
          <p:cNvSpPr>
            <a:spLocks noGrp="1" noChangeArrowheads="1"/>
          </p:cNvSpPr>
          <p:nvPr>
            <p:ph type="ctrTitle"/>
          </p:nvPr>
        </p:nvSpPr>
        <p:spPr>
          <a:xfrm>
            <a:off x="935665" y="544032"/>
            <a:ext cx="6877494" cy="1350336"/>
          </a:xfrm>
        </p:spPr>
        <p:txBody>
          <a:bodyPr/>
          <a:lstStyle/>
          <a:p>
            <a:r>
              <a:rPr lang="en-US" altLang="en-US" sz="7300" b="1" dirty="0"/>
              <a:t>DEFICIENCIES =</a:t>
            </a:r>
          </a:p>
        </p:txBody>
      </p:sp>
      <p:sp>
        <p:nvSpPr>
          <p:cNvPr id="60419" name="Rectangle 3">
            <a:extLst>
              <a:ext uri="{FF2B5EF4-FFF2-40B4-BE49-F238E27FC236}">
                <a16:creationId xmlns:a16="http://schemas.microsoft.com/office/drawing/2014/main" id="{0FC13F95-8A1D-467D-973D-8362D37A71F0}"/>
              </a:ext>
            </a:extLst>
          </p:cNvPr>
          <p:cNvSpPr>
            <a:spLocks noGrp="1" noChangeArrowheads="1"/>
          </p:cNvSpPr>
          <p:nvPr>
            <p:ph type="subTitle" idx="1"/>
          </p:nvPr>
        </p:nvSpPr>
        <p:spPr>
          <a:xfrm>
            <a:off x="2044728" y="2655570"/>
            <a:ext cx="6996401" cy="2438400"/>
          </a:xfrm>
          <a:solidFill>
            <a:srgbClr val="FF0000"/>
          </a:solidFill>
        </p:spPr>
        <p:txBody>
          <a:bodyPr anchor="ctr">
            <a:normAutofit lnSpcReduction="10000"/>
          </a:bodyPr>
          <a:lstStyle/>
          <a:p>
            <a:pPr algn="ctr"/>
            <a:r>
              <a:rPr lang="en-US" altLang="en-US" sz="7500" b="1" i="1" dirty="0">
                <a:solidFill>
                  <a:schemeClr val="bg1"/>
                </a:solidFill>
              </a:rPr>
              <a:t>OVERCLAIMS</a:t>
            </a:r>
          </a:p>
          <a:p>
            <a:pPr algn="ctr"/>
            <a:r>
              <a:rPr lang="en-US" altLang="en-US" sz="7500" b="1" i="1" dirty="0">
                <a:solidFill>
                  <a:schemeClr val="bg1"/>
                </a:solidFill>
              </a:rPr>
              <a:t>$$$$</a:t>
            </a:r>
          </a:p>
        </p:txBody>
      </p:sp>
      <p:pic>
        <p:nvPicPr>
          <p:cNvPr id="3" name="Slide 16">
            <a:hlinkClick r:id="" action="ppaction://media"/>
            <a:extLst>
              <a:ext uri="{FF2B5EF4-FFF2-40B4-BE49-F238E27FC236}">
                <a16:creationId xmlns:a16="http://schemas.microsoft.com/office/drawing/2014/main" id="{81C2378E-3E65-4D25-A2C8-25569199A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51600"/>
            <a:ext cx="406400" cy="406400"/>
          </a:xfrm>
          <a:prstGeom prst="rect">
            <a:avLst/>
          </a:prstGeom>
        </p:spPr>
      </p:pic>
    </p:spTree>
    <p:extLst>
      <p:ext uri="{BB962C8B-B14F-4D97-AF65-F5344CB8AC3E}">
        <p14:creationId xmlns:p14="http://schemas.microsoft.com/office/powerpoint/2010/main" val="40995068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8" descr="j0234131">
            <a:extLst>
              <a:ext uri="{FF2B5EF4-FFF2-40B4-BE49-F238E27FC236}">
                <a16:creationId xmlns:a16="http://schemas.microsoft.com/office/drawing/2014/main" id="{9BA31F14-4B5D-41FA-A1F3-2B3E4D894338}"/>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845663" y="3429000"/>
            <a:ext cx="2874113" cy="3056374"/>
          </a:xfrm>
        </p:spPr>
      </p:pic>
      <p:sp>
        <p:nvSpPr>
          <p:cNvPr id="61443" name="Text Box 10">
            <a:extLst>
              <a:ext uri="{FF2B5EF4-FFF2-40B4-BE49-F238E27FC236}">
                <a16:creationId xmlns:a16="http://schemas.microsoft.com/office/drawing/2014/main" id="{70AE07B4-1EB7-4B00-9ED4-171919145B71}"/>
              </a:ext>
            </a:extLst>
          </p:cNvPr>
          <p:cNvSpPr txBox="1">
            <a:spLocks noChangeArrowheads="1"/>
          </p:cNvSpPr>
          <p:nvPr/>
        </p:nvSpPr>
        <p:spPr bwMode="auto">
          <a:xfrm>
            <a:off x="2743200" y="762001"/>
            <a:ext cx="754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44" name="Text Box 11">
            <a:extLst>
              <a:ext uri="{FF2B5EF4-FFF2-40B4-BE49-F238E27FC236}">
                <a16:creationId xmlns:a16="http://schemas.microsoft.com/office/drawing/2014/main" id="{E2BBC214-B7F7-46D1-878F-4E9FC745CF42}"/>
              </a:ext>
            </a:extLst>
          </p:cNvPr>
          <p:cNvSpPr txBox="1">
            <a:spLocks noChangeArrowheads="1"/>
          </p:cNvSpPr>
          <p:nvPr/>
        </p:nvSpPr>
        <p:spPr bwMode="auto">
          <a:xfrm>
            <a:off x="1176671" y="762001"/>
            <a:ext cx="875945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Corrective Action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DEADLINES  !!!!!</a:t>
            </a:r>
          </a:p>
        </p:txBody>
      </p:sp>
      <p:pic>
        <p:nvPicPr>
          <p:cNvPr id="2" name="Slide 17">
            <a:hlinkClick r:id="" action="ppaction://media"/>
            <a:extLst>
              <a:ext uri="{FF2B5EF4-FFF2-40B4-BE49-F238E27FC236}">
                <a16:creationId xmlns:a16="http://schemas.microsoft.com/office/drawing/2014/main" id="{726C7C81-266C-4333-9393-C70A9207B1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282174"/>
            <a:ext cx="406400" cy="406400"/>
          </a:xfrm>
          <a:prstGeom prst="rect">
            <a:avLst/>
          </a:prstGeom>
        </p:spPr>
      </p:pic>
    </p:spTree>
    <p:extLst>
      <p:ext uri="{BB962C8B-B14F-4D97-AF65-F5344CB8AC3E}">
        <p14:creationId xmlns:p14="http://schemas.microsoft.com/office/powerpoint/2010/main" val="33674223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443EDC9-6193-4DAE-94AF-4297609F88FC}"/>
              </a:ext>
            </a:extLst>
          </p:cNvPr>
          <p:cNvSpPr>
            <a:spLocks noGrp="1" noChangeArrowheads="1"/>
          </p:cNvSpPr>
          <p:nvPr>
            <p:ph type="title" idx="4294967295"/>
          </p:nvPr>
        </p:nvSpPr>
        <p:spPr>
          <a:xfrm>
            <a:off x="1493875" y="450851"/>
            <a:ext cx="7772400" cy="1143000"/>
          </a:xfrm>
        </p:spPr>
        <p:txBody>
          <a:bodyPr/>
          <a:lstStyle/>
          <a:p>
            <a:pPr algn="ctr">
              <a:defRPr/>
            </a:pPr>
            <a:r>
              <a:rPr lang="en-US" altLang="en-US" b="1" dirty="0">
                <a:solidFill>
                  <a:schemeClr val="tx1">
                    <a:lumMod val="75000"/>
                    <a:lumOff val="25000"/>
                  </a:schemeClr>
                </a:solidFill>
              </a:rPr>
              <a:t>Completing the Review Cycle</a:t>
            </a:r>
          </a:p>
        </p:txBody>
      </p:sp>
      <p:grpSp>
        <p:nvGrpSpPr>
          <p:cNvPr id="2" name="Group 1">
            <a:extLst>
              <a:ext uri="{FF2B5EF4-FFF2-40B4-BE49-F238E27FC236}">
                <a16:creationId xmlns:a16="http://schemas.microsoft.com/office/drawing/2014/main" id="{E603F66F-1E3A-4C2C-9A6A-52E4C6915998}"/>
              </a:ext>
            </a:extLst>
          </p:cNvPr>
          <p:cNvGrpSpPr/>
          <p:nvPr/>
        </p:nvGrpSpPr>
        <p:grpSpPr>
          <a:xfrm>
            <a:off x="1493875" y="1752600"/>
            <a:ext cx="7315200" cy="4405314"/>
            <a:chOff x="2971800" y="1981200"/>
            <a:chExt cx="7315200" cy="4405314"/>
          </a:xfrm>
        </p:grpSpPr>
        <p:sp>
          <p:nvSpPr>
            <p:cNvPr id="62467" name="AutoShape 3">
              <a:extLst>
                <a:ext uri="{FF2B5EF4-FFF2-40B4-BE49-F238E27FC236}">
                  <a16:creationId xmlns:a16="http://schemas.microsoft.com/office/drawing/2014/main" id="{25205B99-2C18-48AD-98E2-BC3705FE2413}"/>
                </a:ext>
              </a:extLst>
            </p:cNvPr>
            <p:cNvSpPr>
              <a:spLocks noChangeArrowheads="1"/>
            </p:cNvSpPr>
            <p:nvPr/>
          </p:nvSpPr>
          <p:spPr bwMode="auto">
            <a:xfrm>
              <a:off x="5105400" y="2971800"/>
              <a:ext cx="2819400" cy="838200"/>
            </a:xfrm>
            <a:prstGeom prst="curvedDownArrow">
              <a:avLst>
                <a:gd name="adj1" fmla="val 67273"/>
                <a:gd name="adj2" fmla="val 13454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468" name="AutoShape 4">
              <a:extLst>
                <a:ext uri="{FF2B5EF4-FFF2-40B4-BE49-F238E27FC236}">
                  <a16:creationId xmlns:a16="http://schemas.microsoft.com/office/drawing/2014/main" id="{1D6DCC29-1233-4E6B-A669-F85E13250131}"/>
                </a:ext>
              </a:extLst>
            </p:cNvPr>
            <p:cNvSpPr>
              <a:spLocks noChangeArrowheads="1"/>
            </p:cNvSpPr>
            <p:nvPr/>
          </p:nvSpPr>
          <p:spPr bwMode="auto">
            <a:xfrm rot="-10697323">
              <a:off x="4800600" y="4572000"/>
              <a:ext cx="2819400" cy="909638"/>
            </a:xfrm>
            <a:prstGeom prst="curvedDownArrow">
              <a:avLst>
                <a:gd name="adj1" fmla="val 61989"/>
                <a:gd name="adj2" fmla="val 123979"/>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773" name="Text Box 5">
              <a:extLst>
                <a:ext uri="{FF2B5EF4-FFF2-40B4-BE49-F238E27FC236}">
                  <a16:creationId xmlns:a16="http://schemas.microsoft.com/office/drawing/2014/main" id="{C26362D3-3D3C-45B4-B289-3977372AE8A0}"/>
                </a:ext>
              </a:extLst>
            </p:cNvPr>
            <p:cNvSpPr txBox="1">
              <a:spLocks noChangeArrowheads="1"/>
            </p:cNvSpPr>
            <p:nvPr/>
          </p:nvSpPr>
          <p:spPr bwMode="auto">
            <a:xfrm>
              <a:off x="7924800" y="53340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Seriously Deficient Process</a:t>
              </a:r>
            </a:p>
          </p:txBody>
        </p:sp>
        <p:sp>
          <p:nvSpPr>
            <p:cNvPr id="32774" name="Text Box 6">
              <a:extLst>
                <a:ext uri="{FF2B5EF4-FFF2-40B4-BE49-F238E27FC236}">
                  <a16:creationId xmlns:a16="http://schemas.microsoft.com/office/drawing/2014/main" id="{8ABC8100-6300-4BC1-A4C2-A05CD6498EE4}"/>
                </a:ext>
              </a:extLst>
            </p:cNvPr>
            <p:cNvSpPr txBox="1">
              <a:spLocks noChangeArrowheads="1"/>
            </p:cNvSpPr>
            <p:nvPr/>
          </p:nvSpPr>
          <p:spPr bwMode="auto">
            <a:xfrm>
              <a:off x="2971800" y="2895601"/>
              <a:ext cx="18161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CARES Site/Home Review Form</a:t>
              </a:r>
              <a:r>
                <a:rPr kumimoji="0" lang="en-US"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 </a:t>
              </a:r>
            </a:p>
          </p:txBody>
        </p:sp>
        <p:sp>
          <p:nvSpPr>
            <p:cNvPr id="32775" name="Text Box 7">
              <a:extLst>
                <a:ext uri="{FF2B5EF4-FFF2-40B4-BE49-F238E27FC236}">
                  <a16:creationId xmlns:a16="http://schemas.microsoft.com/office/drawing/2014/main" id="{AA2C8376-926C-4F0B-9119-22FE800F54DA}"/>
                </a:ext>
              </a:extLst>
            </p:cNvPr>
            <p:cNvSpPr txBox="1">
              <a:spLocks noChangeArrowheads="1"/>
            </p:cNvSpPr>
            <p:nvPr/>
          </p:nvSpPr>
          <p:spPr bwMode="auto">
            <a:xfrm>
              <a:off x="5257800" y="1981200"/>
              <a:ext cx="2286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Initial Administrative Review Letter</a:t>
              </a:r>
            </a:p>
          </p:txBody>
        </p:sp>
        <p:sp>
          <p:nvSpPr>
            <p:cNvPr id="32776" name="Text Box 8">
              <a:extLst>
                <a:ext uri="{FF2B5EF4-FFF2-40B4-BE49-F238E27FC236}">
                  <a16:creationId xmlns:a16="http://schemas.microsoft.com/office/drawing/2014/main" id="{1CB73C98-2A57-4168-9F84-FE1B12399518}"/>
                </a:ext>
              </a:extLst>
            </p:cNvPr>
            <p:cNvSpPr txBox="1">
              <a:spLocks noChangeArrowheads="1"/>
            </p:cNvSpPr>
            <p:nvPr/>
          </p:nvSpPr>
          <p:spPr bwMode="auto">
            <a:xfrm>
              <a:off x="7924800" y="30480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Corrective Action Timeline</a:t>
              </a:r>
            </a:p>
          </p:txBody>
        </p:sp>
        <p:sp>
          <p:nvSpPr>
            <p:cNvPr id="32777" name="Text Box 9">
              <a:extLst>
                <a:ext uri="{FF2B5EF4-FFF2-40B4-BE49-F238E27FC236}">
                  <a16:creationId xmlns:a16="http://schemas.microsoft.com/office/drawing/2014/main" id="{3E6A0E43-FEFB-414D-AD0E-6888D84E0EDD}"/>
                </a:ext>
              </a:extLst>
            </p:cNvPr>
            <p:cNvSpPr txBox="1">
              <a:spLocks noChangeArrowheads="1"/>
            </p:cNvSpPr>
            <p:nvPr/>
          </p:nvSpPr>
          <p:spPr bwMode="auto">
            <a:xfrm>
              <a:off x="5257800" y="6019801"/>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Sponsor Appeals</a:t>
              </a:r>
            </a:p>
          </p:txBody>
        </p:sp>
        <p:sp>
          <p:nvSpPr>
            <p:cNvPr id="32778" name="Text Box 10">
              <a:extLst>
                <a:ext uri="{FF2B5EF4-FFF2-40B4-BE49-F238E27FC236}">
                  <a16:creationId xmlns:a16="http://schemas.microsoft.com/office/drawing/2014/main" id="{715FF7AE-9CEB-4C76-AA7E-3A8593D8571A}"/>
                </a:ext>
              </a:extLst>
            </p:cNvPr>
            <p:cNvSpPr txBox="1">
              <a:spLocks noChangeArrowheads="1"/>
            </p:cNvSpPr>
            <p:nvPr/>
          </p:nvSpPr>
          <p:spPr bwMode="auto">
            <a:xfrm>
              <a:off x="5638800" y="3733801"/>
              <a:ext cx="1828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CARES Administrative Review Form</a:t>
              </a:r>
            </a:p>
          </p:txBody>
        </p:sp>
        <p:sp>
          <p:nvSpPr>
            <p:cNvPr id="32779" name="Text Box 11">
              <a:extLst>
                <a:ext uri="{FF2B5EF4-FFF2-40B4-BE49-F238E27FC236}">
                  <a16:creationId xmlns:a16="http://schemas.microsoft.com/office/drawing/2014/main" id="{0F0B0293-E7E8-4722-8BBD-5F1AF7F8A1E2}"/>
                </a:ext>
              </a:extLst>
            </p:cNvPr>
            <p:cNvSpPr txBox="1">
              <a:spLocks noChangeArrowheads="1"/>
            </p:cNvSpPr>
            <p:nvPr/>
          </p:nvSpPr>
          <p:spPr bwMode="auto">
            <a:xfrm>
              <a:off x="8305800" y="43434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SA Determination</a:t>
              </a:r>
            </a:p>
          </p:txBody>
        </p:sp>
        <p:sp>
          <p:nvSpPr>
            <p:cNvPr id="32780" name="Text Box 12">
              <a:extLst>
                <a:ext uri="{FF2B5EF4-FFF2-40B4-BE49-F238E27FC236}">
                  <a16:creationId xmlns:a16="http://schemas.microsoft.com/office/drawing/2014/main" id="{366F72B1-2ECD-43B6-B8FE-A464198FE3BF}"/>
                </a:ext>
              </a:extLst>
            </p:cNvPr>
            <p:cNvSpPr txBox="1">
              <a:spLocks noChangeArrowheads="1"/>
            </p:cNvSpPr>
            <p:nvPr/>
          </p:nvSpPr>
          <p:spPr bwMode="auto">
            <a:xfrm>
              <a:off x="3048000" y="4800600"/>
              <a:ext cx="167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Hearing Official Determination</a:t>
              </a:r>
            </a:p>
          </p:txBody>
        </p:sp>
      </p:grpSp>
      <p:pic>
        <p:nvPicPr>
          <p:cNvPr id="3" name="Slide 18">
            <a:hlinkClick r:id="" action="ppaction://media"/>
            <a:extLst>
              <a:ext uri="{FF2B5EF4-FFF2-40B4-BE49-F238E27FC236}">
                <a16:creationId xmlns:a16="http://schemas.microsoft.com/office/drawing/2014/main" id="{F106D3AB-B343-4D3F-AAEF-748044718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431281"/>
            <a:ext cx="406400" cy="406400"/>
          </a:xfrm>
          <a:prstGeom prst="rect">
            <a:avLst/>
          </a:prstGeom>
        </p:spPr>
      </p:pic>
    </p:spTree>
    <p:extLst>
      <p:ext uri="{BB962C8B-B14F-4D97-AF65-F5344CB8AC3E}">
        <p14:creationId xmlns:p14="http://schemas.microsoft.com/office/powerpoint/2010/main" val="27261996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00C722-9C4B-4D9A-9301-019BFB49421D}"/>
              </a:ext>
            </a:extLst>
          </p:cNvPr>
          <p:cNvSpPr/>
          <p:nvPr/>
        </p:nvSpPr>
        <p:spPr>
          <a:xfrm>
            <a:off x="788670" y="1613952"/>
            <a:ext cx="8503920" cy="5078313"/>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Identify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the serious deficiencies (</a:t>
            </a:r>
            <a:r>
              <a:rPr kumimoji="0" lang="en-US" sz="1800" b="1" i="1" u="none" strike="noStrike" kern="1200" cap="none" spc="0" normalizeH="0" baseline="0" noProof="0" dirty="0">
                <a:ln>
                  <a:noFill/>
                </a:ln>
                <a:solidFill>
                  <a:prstClr val="black"/>
                </a:solidFill>
                <a:effectLst/>
                <a:uLnTx/>
                <a:uFillTx/>
                <a:latin typeface="Trebuchet MS" panose="020B0603020202020204"/>
                <a:ea typeface="+mn-ea"/>
                <a:cs typeface="+mn-cs"/>
              </a:rPr>
              <a:t>SD)</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Issue a notice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of serious deficiency (</a:t>
            </a:r>
            <a:r>
              <a:rPr kumimoji="0" lang="en-US" sz="1800" b="1" i="1" u="none" strike="noStrike" kern="1200" cap="none" spc="0" normalizeH="0" baseline="0" noProof="0" dirty="0">
                <a:ln>
                  <a:noFill/>
                </a:ln>
                <a:solidFill>
                  <a:prstClr val="black"/>
                </a:solidFill>
                <a:effectLst/>
                <a:uLnTx/>
                <a:uFillTx/>
                <a:latin typeface="Trebuchet MS" panose="020B0603020202020204"/>
                <a:ea typeface="+mn-ea"/>
                <a:cs typeface="+mn-cs"/>
              </a:rPr>
              <a:t>SD</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Receive and assess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the institution’s written corrective action plan (</a:t>
            </a:r>
            <a:r>
              <a:rPr kumimoji="0" lang="en-US" sz="1800" b="1" i="1" u="none" strike="noStrike" kern="1200" cap="none" spc="0" normalizeH="0" baseline="0" noProof="0" dirty="0">
                <a:ln>
                  <a:noFill/>
                </a:ln>
                <a:solidFill>
                  <a:prstClr val="black"/>
                </a:solidFill>
                <a:effectLst/>
                <a:uLnTx/>
                <a:uFillTx/>
                <a:latin typeface="Trebuchet MS" panose="020B0603020202020204"/>
                <a:ea typeface="+mn-ea"/>
                <a:cs typeface="+mn-cs"/>
              </a:rPr>
              <a:t>CAP</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for adequacy;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Issue a notice of temporary deferral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of the serious deficiency if the CAP is approved, </a:t>
            </a:r>
            <a:r>
              <a:rPr kumimoji="0" lang="en-US" sz="1800" b="1" i="1" u="sng" strike="noStrike" kern="1200" cap="none" spc="0" normalizeH="0" baseline="0" noProof="0" dirty="0">
                <a:ln>
                  <a:noFill/>
                </a:ln>
                <a:solidFill>
                  <a:prstClr val="black"/>
                </a:solidFill>
                <a:effectLst/>
                <a:uLnTx/>
                <a:uFillTx/>
                <a:latin typeface="Trebuchet MS" panose="020B0603020202020204"/>
                <a:ea typeface="+mn-ea"/>
                <a:cs typeface="+mn-cs"/>
              </a:rPr>
              <a:t>or</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issue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a notice of proposed termination and disqualification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including appeal procedures, if the CAP is not adequate (or if no CAP plan is received);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Provide an appeal review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(appeal hearing, administrative review), if requested, of the proposed termination and disqualification; and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Issue a notice of final termination and disqualification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if the appeal is upheld or if the timeframe for requesting an appeal has passed, </a:t>
            </a:r>
            <a:r>
              <a:rPr kumimoji="0" lang="en-US" sz="1800" b="1" i="1" u="sng" strike="noStrike" kern="1200" cap="none" spc="0" normalizeH="0" baseline="0" noProof="0" dirty="0">
                <a:ln>
                  <a:noFill/>
                </a:ln>
                <a:solidFill>
                  <a:prstClr val="black"/>
                </a:solidFill>
                <a:effectLst/>
                <a:uLnTx/>
                <a:uFillTx/>
                <a:latin typeface="Trebuchet MS" panose="020B0603020202020204"/>
                <a:ea typeface="+mn-ea"/>
                <a:cs typeface="+mn-cs"/>
              </a:rPr>
              <a:t>or</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issue a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notice of temporary deferral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if the appeal is overturned.</a:t>
            </a:r>
          </a:p>
        </p:txBody>
      </p:sp>
      <p:sp>
        <p:nvSpPr>
          <p:cNvPr id="4" name="Rectangle 3">
            <a:extLst>
              <a:ext uri="{FF2B5EF4-FFF2-40B4-BE49-F238E27FC236}">
                <a16:creationId xmlns:a16="http://schemas.microsoft.com/office/drawing/2014/main" id="{F3546402-C7C6-4B91-A21B-BE39472532CB}"/>
              </a:ext>
            </a:extLst>
          </p:cNvPr>
          <p:cNvSpPr/>
          <p:nvPr/>
        </p:nvSpPr>
        <p:spPr>
          <a:xfrm>
            <a:off x="912355" y="614482"/>
            <a:ext cx="768268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The Six Steps in the Serious Deficiency Process</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 name="Slide 19">
            <a:hlinkClick r:id="" action="ppaction://media"/>
            <a:extLst>
              <a:ext uri="{FF2B5EF4-FFF2-40B4-BE49-F238E27FC236}">
                <a16:creationId xmlns:a16="http://schemas.microsoft.com/office/drawing/2014/main" id="{D8AF2B51-CEBC-4F4D-BD7C-5D2EC2504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4135" y="6387387"/>
            <a:ext cx="406400" cy="406400"/>
          </a:xfrm>
          <a:prstGeom prst="rect">
            <a:avLst/>
          </a:prstGeom>
        </p:spPr>
      </p:pic>
    </p:spTree>
    <p:extLst>
      <p:ext uri="{BB962C8B-B14F-4D97-AF65-F5344CB8AC3E}">
        <p14:creationId xmlns:p14="http://schemas.microsoft.com/office/powerpoint/2010/main" val="1374823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38" name="Rectangle 13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40" name="Straight Connector 13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Isosceles Triangle 15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Freeform: Shape 15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0658" name="Rectangle 2">
            <a:extLst>
              <a:ext uri="{FF2B5EF4-FFF2-40B4-BE49-F238E27FC236}">
                <a16:creationId xmlns:a16="http://schemas.microsoft.com/office/drawing/2014/main" id="{7B6094EE-59DD-48F2-A7B3-6AFFDB209E81}"/>
              </a:ext>
            </a:extLst>
          </p:cNvPr>
          <p:cNvSpPr>
            <a:spLocks noGrp="1" noChangeArrowheads="1"/>
          </p:cNvSpPr>
          <p:nvPr>
            <p:ph type="title"/>
          </p:nvPr>
        </p:nvSpPr>
        <p:spPr>
          <a:xfrm>
            <a:off x="5730656" y="110306"/>
            <a:ext cx="6323436" cy="2227730"/>
          </a:xfrm>
        </p:spPr>
        <p:txBody>
          <a:bodyPr anchor="ctr">
            <a:normAutofit/>
          </a:bodyPr>
          <a:lstStyle/>
          <a:p>
            <a:pPr algn="ctr">
              <a:lnSpc>
                <a:spcPct val="90000"/>
              </a:lnSpc>
              <a:defRPr/>
            </a:pPr>
            <a:r>
              <a:rPr lang="en-US" dirty="0">
                <a:solidFill>
                  <a:srgbClr val="FFFFFF"/>
                </a:solidFill>
              </a:rPr>
              <a:t>Monitoring Requirements</a:t>
            </a:r>
            <a:br>
              <a:rPr lang="en-US" dirty="0">
                <a:solidFill>
                  <a:srgbClr val="FFFFFF"/>
                </a:solidFill>
              </a:rPr>
            </a:br>
            <a:r>
              <a:rPr lang="en-US" dirty="0">
                <a:solidFill>
                  <a:srgbClr val="FFFFFF"/>
                </a:solidFill>
              </a:rPr>
              <a:t>(</a:t>
            </a:r>
            <a:r>
              <a:rPr lang="en-US" sz="3200" dirty="0">
                <a:solidFill>
                  <a:srgbClr val="FFFFFF"/>
                </a:solidFill>
              </a:rPr>
              <a:t>Sponsoring Organizations Only</a:t>
            </a:r>
            <a:r>
              <a:rPr lang="en-US" dirty="0">
                <a:solidFill>
                  <a:schemeClr val="bg1"/>
                </a:solidFill>
                <a:effectLst>
                  <a:outerShdw blurRad="38100" dist="38100" dir="2700000" algn="tl">
                    <a:srgbClr val="000000">
                      <a:alpha val="43137"/>
                    </a:srgbClr>
                  </a:outerShdw>
                </a:effectLst>
              </a:rPr>
              <a:t>)</a:t>
            </a:r>
          </a:p>
        </p:txBody>
      </p:sp>
      <p:pic>
        <p:nvPicPr>
          <p:cNvPr id="33796" name="Picture 4" descr="MCj04246100000[1]">
            <a:extLst>
              <a:ext uri="{FF2B5EF4-FFF2-40B4-BE49-F238E27FC236}">
                <a16:creationId xmlns:a16="http://schemas.microsoft.com/office/drawing/2014/main" id="{B3CE372C-89D9-4FFC-B6A4-612C568B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51" y="1177751"/>
            <a:ext cx="3856774" cy="4591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FCDA12E1-5B73-4E22-8E1F-9D3F228D55B9}"/>
              </a:ext>
            </a:extLst>
          </p:cNvPr>
          <p:cNvSpPr>
            <a:spLocks noGrp="1" noChangeArrowheads="1"/>
          </p:cNvSpPr>
          <p:nvPr>
            <p:ph idx="1"/>
          </p:nvPr>
        </p:nvSpPr>
        <p:spPr>
          <a:xfrm>
            <a:off x="6330513" y="2080260"/>
            <a:ext cx="5364200" cy="4075007"/>
          </a:xfrm>
        </p:spPr>
        <p:txBody>
          <a:bodyPr anchor="t">
            <a:normAutofit lnSpcReduction="10000"/>
          </a:bodyPr>
          <a:lstStyle/>
          <a:p>
            <a:pPr>
              <a:buClr>
                <a:schemeClr val="bg1"/>
              </a:buClr>
              <a:defRPr/>
            </a:pPr>
            <a:r>
              <a:rPr lang="en-US" sz="2400" dirty="0">
                <a:solidFill>
                  <a:srgbClr val="FFFFFF"/>
                </a:solidFill>
              </a:rPr>
              <a:t>Review your center for compliance</a:t>
            </a:r>
          </a:p>
          <a:p>
            <a:pPr>
              <a:buClr>
                <a:schemeClr val="bg1"/>
              </a:buClr>
              <a:defRPr/>
            </a:pPr>
            <a:r>
              <a:rPr lang="en-US" sz="2400" dirty="0">
                <a:solidFill>
                  <a:srgbClr val="FFFFFF"/>
                </a:solidFill>
              </a:rPr>
              <a:t>Sponsoring Organizations - required</a:t>
            </a:r>
          </a:p>
          <a:p>
            <a:pPr>
              <a:buClr>
                <a:schemeClr val="bg1"/>
              </a:buClr>
              <a:defRPr/>
            </a:pPr>
            <a:r>
              <a:rPr lang="en-US" sz="2400" dirty="0">
                <a:solidFill>
                  <a:srgbClr val="FFFFFF"/>
                </a:solidFill>
              </a:rPr>
              <a:t>Monitoring Schedule – Per Year</a:t>
            </a:r>
          </a:p>
          <a:p>
            <a:pPr lvl="1">
              <a:buClr>
                <a:schemeClr val="bg1"/>
              </a:buClr>
              <a:buFont typeface="Wingdings" panose="05000000000000000000" pitchFamily="2" charset="2"/>
              <a:buChar char="v"/>
              <a:defRPr/>
            </a:pPr>
            <a:r>
              <a:rPr lang="en-US" sz="2400" dirty="0">
                <a:solidFill>
                  <a:srgbClr val="FFFFFF"/>
                </a:solidFill>
              </a:rPr>
              <a:t>2 Unannounced Visits</a:t>
            </a:r>
          </a:p>
          <a:p>
            <a:pPr lvl="1">
              <a:buClr>
                <a:schemeClr val="bg1"/>
              </a:buClr>
              <a:buFont typeface="Wingdings" panose="05000000000000000000" pitchFamily="2" charset="2"/>
              <a:buChar char="v"/>
              <a:defRPr/>
            </a:pPr>
            <a:r>
              <a:rPr lang="en-US" sz="2400" dirty="0">
                <a:solidFill>
                  <a:srgbClr val="FFFFFF"/>
                </a:solidFill>
              </a:rPr>
              <a:t>1 Announced Visit</a:t>
            </a:r>
          </a:p>
          <a:p>
            <a:pPr lvl="1">
              <a:buClr>
                <a:schemeClr val="bg1"/>
              </a:buClr>
              <a:buFont typeface="Wingdings" panose="05000000000000000000" pitchFamily="2" charset="2"/>
              <a:buChar char="v"/>
              <a:defRPr/>
            </a:pPr>
            <a:r>
              <a:rPr lang="en-US" sz="2400" dirty="0">
                <a:solidFill>
                  <a:srgbClr val="FFFFFF"/>
                </a:solidFill>
              </a:rPr>
              <a:t>No more than 6 months apart</a:t>
            </a:r>
          </a:p>
          <a:p>
            <a:pPr>
              <a:buClr>
                <a:schemeClr val="bg1"/>
              </a:buClr>
              <a:defRPr/>
            </a:pPr>
            <a:r>
              <a:rPr lang="en-US" sz="2400" dirty="0">
                <a:solidFill>
                  <a:srgbClr val="FFFFFF"/>
                </a:solidFill>
              </a:rPr>
              <a:t>Monitoring Required Form</a:t>
            </a:r>
          </a:p>
          <a:p>
            <a:pPr lvl="1">
              <a:buClr>
                <a:schemeClr val="bg1"/>
              </a:buClr>
              <a:buFont typeface="Wingdings" panose="05000000000000000000" pitchFamily="2" charset="2"/>
              <a:buChar char="v"/>
              <a:defRPr/>
            </a:pPr>
            <a:r>
              <a:rPr lang="en-US" sz="2400" dirty="0">
                <a:solidFill>
                  <a:srgbClr val="FFFFFF"/>
                </a:solidFill>
              </a:rPr>
              <a:t>5 - Day Reconciliation</a:t>
            </a:r>
          </a:p>
          <a:p>
            <a:pPr marL="990600" lvl="1" indent="-533400">
              <a:buFontTx/>
              <a:buChar char="•"/>
              <a:defRPr/>
            </a:pPr>
            <a:endParaRPr lang="en-US" dirty="0">
              <a:solidFill>
                <a:srgbClr val="FFFFFF"/>
              </a:solidFill>
            </a:endParaRPr>
          </a:p>
          <a:p>
            <a:pPr marL="990600" lvl="1" indent="-533400">
              <a:buFontTx/>
              <a:buAutoNum type="arabicPeriod"/>
              <a:defRPr/>
            </a:pPr>
            <a:endParaRPr lang="en-US" dirty="0">
              <a:solidFill>
                <a:srgbClr val="FFFFFF"/>
              </a:solidFill>
            </a:endParaRPr>
          </a:p>
        </p:txBody>
      </p:sp>
      <p:pic>
        <p:nvPicPr>
          <p:cNvPr id="4" name="Slide 2 B">
            <a:hlinkClick r:id="" action="ppaction://media"/>
            <a:extLst>
              <a:ext uri="{FF2B5EF4-FFF2-40B4-BE49-F238E27FC236}">
                <a16:creationId xmlns:a16="http://schemas.microsoft.com/office/drawing/2014/main" id="{D37E8657-B2E8-4E67-8FCE-C116B27A6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0711" y="6303433"/>
            <a:ext cx="406400" cy="406400"/>
          </a:xfrm>
          <a:prstGeom prst="rect">
            <a:avLst/>
          </a:prstGeom>
        </p:spPr>
      </p:pic>
    </p:spTree>
    <p:extLst>
      <p:ext uri="{BB962C8B-B14F-4D97-AF65-F5344CB8AC3E}">
        <p14:creationId xmlns:p14="http://schemas.microsoft.com/office/powerpoint/2010/main" val="4153296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ABEDD2-3D47-476F-9382-DB7AAD12B5F3}"/>
              </a:ext>
            </a:extLst>
          </p:cNvPr>
          <p:cNvSpPr/>
          <p:nvPr/>
        </p:nvSpPr>
        <p:spPr>
          <a:xfrm>
            <a:off x="757038" y="1775310"/>
            <a:ext cx="8489832" cy="440120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rebuchet MS" panose="020B0603020202020204"/>
                <a:ea typeface="+mn-ea"/>
                <a:cs typeface="+mn-cs"/>
              </a:rPr>
              <a:t>What</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are the serious deficiency(</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ies</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and the procedures that will be implemented to address the serious deficiency(</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ies</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rebuchet MS" panose="020B0603020202020204"/>
                <a:ea typeface="+mn-ea"/>
                <a:cs typeface="+mn-cs"/>
              </a:rPr>
              <a:t>Who</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will address the serious deficiency? List personnel responsible for this task.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rebuchet MS" panose="020B0603020202020204"/>
                <a:ea typeface="+mn-ea"/>
                <a:cs typeface="+mn-cs"/>
              </a:rPr>
              <a:t>When</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will the procedure for addressing the serious deficiency be implemented? Provide a timeline for implementing the procedure (i.e., will the procedure be done daily, weekly, monthly, or annually, and when will it begin?)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rebuchet MS" panose="020B0603020202020204"/>
                <a:ea typeface="+mn-ea"/>
                <a:cs typeface="+mn-cs"/>
              </a:rPr>
              <a:t>Where</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will the CAP documentation be retained? • How will the staff and facilities or providers be informed of the new policies and procedures (e.g., Handbook, training, website, etc.)? </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1BE619D1-F412-4ABD-9281-F36B64C5F5B2}"/>
              </a:ext>
            </a:extLst>
          </p:cNvPr>
          <p:cNvSpPr txBox="1"/>
          <p:nvPr/>
        </p:nvSpPr>
        <p:spPr>
          <a:xfrm>
            <a:off x="480060" y="520512"/>
            <a:ext cx="93726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2D050"/>
                </a:solidFill>
                <a:effectLst/>
                <a:uLnTx/>
                <a:uFillTx/>
                <a:latin typeface="Trebuchet MS" panose="020B0603020202020204"/>
                <a:ea typeface="+mn-ea"/>
                <a:cs typeface="+mn-cs"/>
              </a:rPr>
              <a:t>SERIOUSLY DEFICIENT CORRECTIVE ACTIONS</a:t>
            </a:r>
          </a:p>
        </p:txBody>
      </p:sp>
      <p:pic>
        <p:nvPicPr>
          <p:cNvPr id="4" name="Slide 20">
            <a:hlinkClick r:id="" action="ppaction://media"/>
            <a:extLst>
              <a:ext uri="{FF2B5EF4-FFF2-40B4-BE49-F238E27FC236}">
                <a16:creationId xmlns:a16="http://schemas.microsoft.com/office/drawing/2014/main" id="{2035A9AF-8BAD-48E5-8430-DA5C4B2D2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4080" y="6263640"/>
            <a:ext cx="406400" cy="406400"/>
          </a:xfrm>
          <a:prstGeom prst="rect">
            <a:avLst/>
          </a:prstGeom>
        </p:spPr>
      </p:pic>
    </p:spTree>
    <p:extLst>
      <p:ext uri="{BB962C8B-B14F-4D97-AF65-F5344CB8AC3E}">
        <p14:creationId xmlns:p14="http://schemas.microsoft.com/office/powerpoint/2010/main" val="20621500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BA97BD-2339-4BB5-B99C-42DC62841207}"/>
              </a:ext>
            </a:extLst>
          </p:cNvPr>
          <p:cNvSpPr/>
          <p:nvPr/>
        </p:nvSpPr>
        <p:spPr>
          <a:xfrm>
            <a:off x="857250" y="2090708"/>
            <a:ext cx="8606790"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1. The severity of the problem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Is the noncompliance on a minor or substantial scale?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Are the violations indicative of a systemic problem at the institution,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Is the problem truly an isolated event?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Even minor problems may be serious if systemic. Some problems are serious 	even though they have occurred only once.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EXAMPLE:</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Missing menu items for one day out of a month would require technical assistance, while a second review with the same issue or numerous menu problems on an initial review could rise to the level of a serious deficiency.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Rectangle 2">
            <a:extLst>
              <a:ext uri="{FF2B5EF4-FFF2-40B4-BE49-F238E27FC236}">
                <a16:creationId xmlns:a16="http://schemas.microsoft.com/office/drawing/2014/main" id="{616C8B9D-9F68-42BB-B741-1FB7866B3EDB}"/>
              </a:ext>
            </a:extLst>
          </p:cNvPr>
          <p:cNvSpPr/>
          <p:nvPr/>
        </p:nvSpPr>
        <p:spPr>
          <a:xfrm>
            <a:off x="1788788" y="694809"/>
            <a:ext cx="6346609"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Determining Serious Deficiencies </a:t>
            </a:r>
          </a:p>
        </p:txBody>
      </p:sp>
      <p:pic>
        <p:nvPicPr>
          <p:cNvPr id="4" name="Slide 21">
            <a:hlinkClick r:id="" action="ppaction://media"/>
            <a:extLst>
              <a:ext uri="{FF2B5EF4-FFF2-40B4-BE49-F238E27FC236}">
                <a16:creationId xmlns:a16="http://schemas.microsoft.com/office/drawing/2014/main" id="{CD66BD24-EA3B-4F5E-990B-C14008D14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0320" y="6314440"/>
            <a:ext cx="406400" cy="406400"/>
          </a:xfrm>
          <a:prstGeom prst="rect">
            <a:avLst/>
          </a:prstGeom>
        </p:spPr>
      </p:pic>
    </p:spTree>
    <p:extLst>
      <p:ext uri="{BB962C8B-B14F-4D97-AF65-F5344CB8AC3E}">
        <p14:creationId xmlns:p14="http://schemas.microsoft.com/office/powerpoint/2010/main" val="16154572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28DBD-1EE6-4152-BD77-19C0901D5150}"/>
              </a:ext>
            </a:extLst>
          </p:cNvPr>
          <p:cNvSpPr/>
          <p:nvPr/>
        </p:nvSpPr>
        <p:spPr>
          <a:xfrm>
            <a:off x="1793030" y="581144"/>
            <a:ext cx="6346609"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Determining Serious Deficiencies </a:t>
            </a:r>
          </a:p>
        </p:txBody>
      </p:sp>
      <p:sp>
        <p:nvSpPr>
          <p:cNvPr id="3" name="Rectangle 2">
            <a:extLst>
              <a:ext uri="{FF2B5EF4-FFF2-40B4-BE49-F238E27FC236}">
                <a16:creationId xmlns:a16="http://schemas.microsoft.com/office/drawing/2014/main" id="{A38C5384-0F11-4E47-8129-85BFAC1E8BCA}"/>
              </a:ext>
            </a:extLst>
          </p:cNvPr>
          <p:cNvSpPr/>
          <p:nvPr/>
        </p:nvSpPr>
        <p:spPr>
          <a:xfrm>
            <a:off x="834390" y="1843950"/>
            <a:ext cx="8012430" cy="31700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2. The degree of responsibility attributable to the institution</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To the extent that evidence is available,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can the State agency determine whether the violations were inadvertent errors of an otherwise responsible institution?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Is there evidence of negligence or a conscious indifference to regulatory requirements? Or, even worse, is there evidence of deception? </a:t>
            </a:r>
          </a:p>
        </p:txBody>
      </p:sp>
      <p:sp>
        <p:nvSpPr>
          <p:cNvPr id="4" name="Rectangle 3">
            <a:extLst>
              <a:ext uri="{FF2B5EF4-FFF2-40B4-BE49-F238E27FC236}">
                <a16:creationId xmlns:a16="http://schemas.microsoft.com/office/drawing/2014/main" id="{AB20D385-9E45-4654-8D20-CCD624732E1A}"/>
              </a:ext>
            </a:extLst>
          </p:cNvPr>
          <p:cNvSpPr/>
          <p:nvPr/>
        </p:nvSpPr>
        <p:spPr>
          <a:xfrm>
            <a:off x="834390" y="5149126"/>
            <a:ext cx="8263890"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3. The institution’s history of participation in the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Is this the first time the institution is having problems or has noncompliance occurred frequently at the same institution?</a:t>
            </a:r>
          </a:p>
        </p:txBody>
      </p:sp>
      <p:pic>
        <p:nvPicPr>
          <p:cNvPr id="6" name="Slide 22 A">
            <a:hlinkClick r:id="" action="ppaction://media"/>
            <a:extLst>
              <a:ext uri="{FF2B5EF4-FFF2-40B4-BE49-F238E27FC236}">
                <a16:creationId xmlns:a16="http://schemas.microsoft.com/office/drawing/2014/main" id="{ECF99108-328C-4FC9-888B-2CA8B40C7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120" y="6385560"/>
            <a:ext cx="406400" cy="406400"/>
          </a:xfrm>
          <a:prstGeom prst="rect">
            <a:avLst/>
          </a:prstGeom>
        </p:spPr>
      </p:pic>
    </p:spTree>
    <p:extLst>
      <p:ext uri="{BB962C8B-B14F-4D97-AF65-F5344CB8AC3E}">
        <p14:creationId xmlns:p14="http://schemas.microsoft.com/office/powerpoint/2010/main" val="3927418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E79DD3-D4A5-445D-9937-593F94D6962F}"/>
              </a:ext>
            </a:extLst>
          </p:cNvPr>
          <p:cNvSpPr/>
          <p:nvPr/>
        </p:nvSpPr>
        <p:spPr>
          <a:xfrm>
            <a:off x="1028700" y="1997838"/>
            <a:ext cx="8115300" cy="461664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The nature of the requirements that relate to the problem. </a:t>
            </a: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Are the institution’s actions a clear violation of Program requirements?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Has the institution incorporated the new policies correctly?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The degree to which the problem impacts Program integrity. </a:t>
            </a: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Are the violations undermining the intent or purpose of the CACFP such as misuse of funds for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nonProgram</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purposes, or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simply an administrative error [7 CFR 226.6(b)(1)(xviii); (b)(2)(vii), and CACFP 30-2006, </a:t>
            </a: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Rectangle 2">
            <a:extLst>
              <a:ext uri="{FF2B5EF4-FFF2-40B4-BE49-F238E27FC236}">
                <a16:creationId xmlns:a16="http://schemas.microsoft.com/office/drawing/2014/main" id="{95DA36EC-7EC5-4643-92C6-60C3CEE64C3D}"/>
              </a:ext>
            </a:extLst>
          </p:cNvPr>
          <p:cNvSpPr/>
          <p:nvPr/>
        </p:nvSpPr>
        <p:spPr>
          <a:xfrm>
            <a:off x="1598605" y="786884"/>
            <a:ext cx="710803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a:ea typeface="+mn-ea"/>
                <a:cs typeface="+mn-cs"/>
              </a:rPr>
              <a:t>Determining Serious Deficiencies </a:t>
            </a:r>
          </a:p>
        </p:txBody>
      </p:sp>
      <p:pic>
        <p:nvPicPr>
          <p:cNvPr id="4" name="Slide 23">
            <a:hlinkClick r:id="" action="ppaction://media"/>
            <a:extLst>
              <a:ext uri="{FF2B5EF4-FFF2-40B4-BE49-F238E27FC236}">
                <a16:creationId xmlns:a16="http://schemas.microsoft.com/office/drawing/2014/main" id="{C8BF5DE0-ACCE-47BD-A548-8CED6AA3B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120" y="6208086"/>
            <a:ext cx="406400" cy="406400"/>
          </a:xfrm>
          <a:prstGeom prst="rect">
            <a:avLst/>
          </a:prstGeom>
        </p:spPr>
      </p:pic>
    </p:spTree>
    <p:extLst>
      <p:ext uri="{BB962C8B-B14F-4D97-AF65-F5344CB8AC3E}">
        <p14:creationId xmlns:p14="http://schemas.microsoft.com/office/powerpoint/2010/main" val="2609903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a:extLst>
              <a:ext uri="{FF2B5EF4-FFF2-40B4-BE49-F238E27FC236}">
                <a16:creationId xmlns:a16="http://schemas.microsoft.com/office/drawing/2014/main" id="{1849BC27-A5E4-410B-982E-6AE5219151F5}"/>
              </a:ext>
            </a:extLst>
          </p:cNvPr>
          <p:cNvGraphicFramePr>
            <a:graphicFrameLocks noChangeAspect="1"/>
          </p:cNvGraphicFramePr>
          <p:nvPr/>
        </p:nvGraphicFramePr>
        <p:xfrm>
          <a:off x="714375" y="514350"/>
          <a:ext cx="8529638" cy="5699125"/>
        </p:xfrm>
        <a:graphic>
          <a:graphicData uri="http://schemas.openxmlformats.org/presentationml/2006/ole">
            <mc:AlternateContent xmlns:mc="http://schemas.openxmlformats.org/markup-compatibility/2006">
              <mc:Choice xmlns:v="urn:schemas-microsoft-com:vml" Requires="v">
                <p:oleObj spid="_x0000_s1103" name="Document" r:id="rId6" imgW="9198453" imgH="6158188" progId="Word.Document.8">
                  <p:embed/>
                </p:oleObj>
              </mc:Choice>
              <mc:Fallback>
                <p:oleObj name="Document" r:id="rId6" imgW="9198453" imgH="6158188" progId="Word.Document.8">
                  <p:embed/>
                  <p:pic>
                    <p:nvPicPr>
                      <p:cNvPr id="63490" name="Object 2">
                        <a:extLst>
                          <a:ext uri="{FF2B5EF4-FFF2-40B4-BE49-F238E27FC236}">
                            <a16:creationId xmlns:a16="http://schemas.microsoft.com/office/drawing/2014/main" id="{1849BC27-A5E4-410B-982E-6AE5219151F5}"/>
                          </a:ext>
                        </a:extLst>
                      </p:cNvPr>
                      <p:cNvPicPr>
                        <a:picLocks noChangeAspect="1" noChangeArrowheads="1"/>
                      </p:cNvPicPr>
                      <p:nvPr/>
                    </p:nvPicPr>
                    <p:blipFill>
                      <a:blip r:embed="rId7"/>
                      <a:srcRect/>
                      <a:stretch>
                        <a:fillRect/>
                      </a:stretch>
                    </p:blipFill>
                    <p:spPr bwMode="auto">
                      <a:xfrm>
                        <a:off x="714375" y="514350"/>
                        <a:ext cx="852963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9AF2E2FC-7E0A-4FDC-8329-CF6AD39E0D01}"/>
              </a:ext>
            </a:extLst>
          </p:cNvPr>
          <p:cNvSpPr txBox="1"/>
          <p:nvPr/>
        </p:nvSpPr>
        <p:spPr>
          <a:xfrm>
            <a:off x="7878866" y="1708849"/>
            <a:ext cx="1520190" cy="246221"/>
          </a:xfrm>
          <a:prstGeom prst="rect">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a:ea typeface="+mn-ea"/>
                <a:cs typeface="+mn-cs"/>
              </a:rPr>
              <a:t>Temporarily Deferred</a:t>
            </a:r>
          </a:p>
        </p:txBody>
      </p:sp>
      <p:pic>
        <p:nvPicPr>
          <p:cNvPr id="2" name="Slide 24">
            <a:hlinkClick r:id="" action="ppaction://media"/>
            <a:extLst>
              <a:ext uri="{FF2B5EF4-FFF2-40B4-BE49-F238E27FC236}">
                <a16:creationId xmlns:a16="http://schemas.microsoft.com/office/drawing/2014/main" id="{E1BDE321-B3B8-47C9-BBCC-540285C5D02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02720" y="6213475"/>
            <a:ext cx="406400" cy="406400"/>
          </a:xfrm>
          <a:prstGeom prst="rect">
            <a:avLst/>
          </a:prstGeom>
        </p:spPr>
      </p:pic>
    </p:spTree>
    <p:extLst>
      <p:ext uri="{BB962C8B-B14F-4D97-AF65-F5344CB8AC3E}">
        <p14:creationId xmlns:p14="http://schemas.microsoft.com/office/powerpoint/2010/main" val="3598487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DB2D-441E-4A73-9D71-4B6139C0DF74}"/>
              </a:ext>
            </a:extLst>
          </p:cNvPr>
          <p:cNvSpPr>
            <a:spLocks noGrp="1"/>
          </p:cNvSpPr>
          <p:nvPr>
            <p:ph type="title"/>
          </p:nvPr>
        </p:nvSpPr>
        <p:spPr>
          <a:xfrm>
            <a:off x="677334" y="609600"/>
            <a:ext cx="8596668" cy="1320800"/>
          </a:xfrm>
        </p:spPr>
        <p:txBody>
          <a:bodyPr>
            <a:normAutofit/>
          </a:bodyPr>
          <a:lstStyle/>
          <a:p>
            <a:r>
              <a:rPr lang="en-US" dirty="0"/>
              <a:t>Suspension Process for Institutions </a:t>
            </a:r>
          </a:p>
        </p:txBody>
      </p:sp>
      <p:graphicFrame>
        <p:nvGraphicFramePr>
          <p:cNvPr id="5" name="Content Placeholder 2">
            <a:extLst>
              <a:ext uri="{FF2B5EF4-FFF2-40B4-BE49-F238E27FC236}">
                <a16:creationId xmlns:a16="http://schemas.microsoft.com/office/drawing/2014/main" id="{0533F163-55FE-4007-9DC8-4FBCB2B65AB0}"/>
              </a:ext>
            </a:extLst>
          </p:cNvPr>
          <p:cNvGraphicFramePr>
            <a:graphicFrameLocks noGrp="1"/>
          </p:cNvGraphicFramePr>
          <p:nvPr>
            <p:ph idx="1"/>
          </p:nvPr>
        </p:nvGraphicFramePr>
        <p:xfrm>
          <a:off x="776718" y="1769762"/>
          <a:ext cx="8596312" cy="388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25">
            <a:hlinkClick r:id="" action="ppaction://media"/>
            <a:extLst>
              <a:ext uri="{FF2B5EF4-FFF2-40B4-BE49-F238E27FC236}">
                <a16:creationId xmlns:a16="http://schemas.microsoft.com/office/drawing/2014/main" id="{2E67D7B8-E91C-4FFE-BAD5-807BF73895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70640" y="6253480"/>
            <a:ext cx="406400" cy="406400"/>
          </a:xfrm>
          <a:prstGeom prst="rect">
            <a:avLst/>
          </a:prstGeom>
        </p:spPr>
      </p:pic>
    </p:spTree>
    <p:extLst>
      <p:ext uri="{BB962C8B-B14F-4D97-AF65-F5344CB8AC3E}">
        <p14:creationId xmlns:p14="http://schemas.microsoft.com/office/powerpoint/2010/main" val="2211807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FAC8-209B-47A8-94D2-D4981BEB96D1}"/>
              </a:ext>
            </a:extLst>
          </p:cNvPr>
          <p:cNvSpPr>
            <a:spLocks noGrp="1"/>
          </p:cNvSpPr>
          <p:nvPr>
            <p:ph type="title"/>
          </p:nvPr>
        </p:nvSpPr>
        <p:spPr>
          <a:xfrm>
            <a:off x="163407" y="1619551"/>
            <a:ext cx="10905066" cy="3618898"/>
          </a:xfrm>
        </p:spPr>
        <p:txBody>
          <a:bodyPr vert="horz" lIns="91440" tIns="45720" rIns="91440" bIns="45720" rtlCol="0" anchor="b">
            <a:normAutofit/>
          </a:bodyPr>
          <a:lstStyle/>
          <a:p>
            <a:pPr algn="ctr"/>
            <a:r>
              <a:rPr lang="en-US" sz="5000" dirty="0"/>
              <a:t>Thank you!</a:t>
            </a:r>
            <a:br>
              <a:rPr lang="en-US" sz="5000" dirty="0"/>
            </a:br>
            <a:br>
              <a:rPr lang="en-US" sz="5000" dirty="0"/>
            </a:br>
            <a:endParaRPr lang="en-US" sz="5000" dirty="0"/>
          </a:p>
        </p:txBody>
      </p:sp>
      <p:pic>
        <p:nvPicPr>
          <p:cNvPr id="3" name="Slide 26">
            <a:hlinkClick r:id="" action="ppaction://media"/>
            <a:extLst>
              <a:ext uri="{FF2B5EF4-FFF2-40B4-BE49-F238E27FC236}">
                <a16:creationId xmlns:a16="http://schemas.microsoft.com/office/drawing/2014/main" id="{B311CBE0-5ECB-46D5-A5F5-884C3556A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600" y="6436360"/>
            <a:ext cx="406400" cy="406400"/>
          </a:xfrm>
          <a:prstGeom prst="rect">
            <a:avLst/>
          </a:prstGeom>
        </p:spPr>
      </p:pic>
    </p:spTree>
    <p:extLst>
      <p:ext uri="{BB962C8B-B14F-4D97-AF65-F5344CB8AC3E}">
        <p14:creationId xmlns:p14="http://schemas.microsoft.com/office/powerpoint/2010/main" val="4232640485"/>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6EA79EF4-0C7F-4345-8BF6-2CEDE9DF99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37" b="45381"/>
          <a:stretch/>
        </p:blipFill>
        <p:spPr bwMode="auto">
          <a:xfrm>
            <a:off x="481584" y="67894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E7619C5B-02CA-4544-A92F-A4B88AD605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0960" y="6365240"/>
            <a:ext cx="406400" cy="406400"/>
          </a:xfrm>
          <a:prstGeom prst="rect">
            <a:avLst/>
          </a:prstGeom>
        </p:spPr>
      </p:pic>
    </p:spTree>
    <p:extLst>
      <p:ext uri="{BB962C8B-B14F-4D97-AF65-F5344CB8AC3E}">
        <p14:creationId xmlns:p14="http://schemas.microsoft.com/office/powerpoint/2010/main" val="2687578593"/>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FC5C01FD-23AD-4FE1-93DD-ADD752BA00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71" r="1" b="40861"/>
          <a:stretch/>
        </p:blipFill>
        <p:spPr bwMode="auto">
          <a:xfrm>
            <a:off x="332994" y="69037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4">
            <a:hlinkClick r:id="" action="ppaction://media"/>
            <a:extLst>
              <a:ext uri="{FF2B5EF4-FFF2-40B4-BE49-F238E27FC236}">
                <a16:creationId xmlns:a16="http://schemas.microsoft.com/office/drawing/2014/main" id="{8D8B4624-B288-4774-97D0-E134D969B4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0160" y="6324600"/>
            <a:ext cx="406400" cy="406400"/>
          </a:xfrm>
          <a:prstGeom prst="rect">
            <a:avLst/>
          </a:prstGeom>
        </p:spPr>
      </p:pic>
    </p:spTree>
    <p:extLst>
      <p:ext uri="{BB962C8B-B14F-4D97-AF65-F5344CB8AC3E}">
        <p14:creationId xmlns:p14="http://schemas.microsoft.com/office/powerpoint/2010/main" val="4005356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0CC30B-83EB-4044-A68A-09705BE2CD36}"/>
              </a:ext>
            </a:extLst>
          </p:cNvPr>
          <p:cNvGrpSpPr/>
          <p:nvPr/>
        </p:nvGrpSpPr>
        <p:grpSpPr>
          <a:xfrm>
            <a:off x="370140" y="1698338"/>
            <a:ext cx="9116760" cy="2299022"/>
            <a:chOff x="2073210" y="1732628"/>
            <a:chExt cx="9116760" cy="2299022"/>
          </a:xfrm>
        </p:grpSpPr>
        <p:grpSp>
          <p:nvGrpSpPr>
            <p:cNvPr id="37890" name="Group 97">
              <a:extLst>
                <a:ext uri="{FF2B5EF4-FFF2-40B4-BE49-F238E27FC236}">
                  <a16:creationId xmlns:a16="http://schemas.microsoft.com/office/drawing/2014/main" id="{2A8EF247-8F18-44A5-B6BC-094D90D08185}"/>
                </a:ext>
              </a:extLst>
            </p:cNvPr>
            <p:cNvGrpSpPr>
              <a:grpSpLocks/>
            </p:cNvGrpSpPr>
            <p:nvPr/>
          </p:nvGrpSpPr>
          <p:grpSpPr bwMode="auto">
            <a:xfrm>
              <a:off x="2073210" y="1732802"/>
              <a:ext cx="9064712" cy="2298848"/>
              <a:chOff x="-3" y="-3"/>
              <a:chExt cx="4128" cy="1715"/>
            </a:xfrm>
          </p:grpSpPr>
          <p:grpSp>
            <p:nvGrpSpPr>
              <p:cNvPr id="38031" name="Group 95">
                <a:extLst>
                  <a:ext uri="{FF2B5EF4-FFF2-40B4-BE49-F238E27FC236}">
                    <a16:creationId xmlns:a16="http://schemas.microsoft.com/office/drawing/2014/main" id="{C500641F-934E-450A-B2A0-CCC969CCBC46}"/>
                  </a:ext>
                </a:extLst>
              </p:cNvPr>
              <p:cNvGrpSpPr>
                <a:grpSpLocks/>
              </p:cNvGrpSpPr>
              <p:nvPr/>
            </p:nvGrpSpPr>
            <p:grpSpPr bwMode="auto">
              <a:xfrm>
                <a:off x="0" y="0"/>
                <a:ext cx="4122" cy="1709"/>
                <a:chOff x="0" y="0"/>
                <a:chExt cx="4122" cy="1709"/>
              </a:xfrm>
            </p:grpSpPr>
            <p:grpSp>
              <p:nvGrpSpPr>
                <p:cNvPr id="38033" name="Group 32">
                  <a:extLst>
                    <a:ext uri="{FF2B5EF4-FFF2-40B4-BE49-F238E27FC236}">
                      <a16:creationId xmlns:a16="http://schemas.microsoft.com/office/drawing/2014/main" id="{000F93A6-CDA0-4E02-A14E-3B5225D197C6}"/>
                    </a:ext>
                  </a:extLst>
                </p:cNvPr>
                <p:cNvGrpSpPr>
                  <a:grpSpLocks/>
                </p:cNvGrpSpPr>
                <p:nvPr/>
              </p:nvGrpSpPr>
              <p:grpSpPr bwMode="auto">
                <a:xfrm>
                  <a:off x="0" y="0"/>
                  <a:ext cx="1102" cy="403"/>
                  <a:chOff x="0" y="0"/>
                  <a:chExt cx="1102" cy="403"/>
                </a:xfrm>
              </p:grpSpPr>
              <p:sp>
                <p:nvSpPr>
                  <p:cNvPr id="38119" name="Rectangle 31">
                    <a:extLst>
                      <a:ext uri="{FF2B5EF4-FFF2-40B4-BE49-F238E27FC236}">
                        <a16:creationId xmlns:a16="http://schemas.microsoft.com/office/drawing/2014/main" id="{697A89FF-A0D5-4D77-AD90-A4ED487C1F1B}"/>
                      </a:ext>
                    </a:extLst>
                  </p:cNvPr>
                  <p:cNvSpPr>
                    <a:spLocks noChangeArrowheads="1"/>
                  </p:cNvSpPr>
                  <p:nvPr/>
                </p:nvSpPr>
                <p:spPr bwMode="auto">
                  <a:xfrm>
                    <a:off x="0" y="0"/>
                    <a:ext cx="1102"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20" name="Group 30">
                    <a:extLst>
                      <a:ext uri="{FF2B5EF4-FFF2-40B4-BE49-F238E27FC236}">
                        <a16:creationId xmlns:a16="http://schemas.microsoft.com/office/drawing/2014/main" id="{06D22F28-4ADF-4E0D-A155-0BD0174D97AB}"/>
                      </a:ext>
                    </a:extLst>
                  </p:cNvPr>
                  <p:cNvGrpSpPr>
                    <a:grpSpLocks/>
                  </p:cNvGrpSpPr>
                  <p:nvPr/>
                </p:nvGrpSpPr>
                <p:grpSpPr bwMode="auto">
                  <a:xfrm>
                    <a:off x="0" y="0"/>
                    <a:ext cx="1102" cy="403"/>
                    <a:chOff x="0" y="0"/>
                    <a:chExt cx="1102" cy="403"/>
                  </a:xfrm>
                </p:grpSpPr>
                <p:sp>
                  <p:nvSpPr>
                    <p:cNvPr id="38121" name="Rectangle 5">
                      <a:extLst>
                        <a:ext uri="{FF2B5EF4-FFF2-40B4-BE49-F238E27FC236}">
                          <a16:creationId xmlns:a16="http://schemas.microsoft.com/office/drawing/2014/main" id="{5C1A8C77-B050-4446-98AC-CD76B11C6580}"/>
                        </a:ext>
                      </a:extLst>
                    </p:cNvPr>
                    <p:cNvSpPr>
                      <a:spLocks noChangeArrowheads="1"/>
                    </p:cNvSpPr>
                    <p:nvPr/>
                  </p:nvSpPr>
                  <p:spPr bwMode="auto">
                    <a:xfrm>
                      <a:off x="43" y="0"/>
                      <a:ext cx="1016"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3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DATE</a:t>
                      </a:r>
                      <a:endParaRPr kumimoji="0" lang="en-US" altLang="en-US"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22" name="Rectangle 29">
                      <a:extLst>
                        <a:ext uri="{FF2B5EF4-FFF2-40B4-BE49-F238E27FC236}">
                          <a16:creationId xmlns:a16="http://schemas.microsoft.com/office/drawing/2014/main" id="{83ABB870-0154-40D7-BB6A-52A334CBBE7E}"/>
                        </a:ext>
                      </a:extLst>
                    </p:cNvPr>
                    <p:cNvSpPr>
                      <a:spLocks noChangeArrowheads="1"/>
                    </p:cNvSpPr>
                    <p:nvPr/>
                  </p:nvSpPr>
                  <p:spPr bwMode="auto">
                    <a:xfrm>
                      <a:off x="0" y="0"/>
                      <a:ext cx="1102"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4" name="Group 36">
                  <a:extLst>
                    <a:ext uri="{FF2B5EF4-FFF2-40B4-BE49-F238E27FC236}">
                      <a16:creationId xmlns:a16="http://schemas.microsoft.com/office/drawing/2014/main" id="{CEC66D1A-26DD-4D7C-9D6A-F40A50F2D6F3}"/>
                    </a:ext>
                  </a:extLst>
                </p:cNvPr>
                <p:cNvGrpSpPr>
                  <a:grpSpLocks/>
                </p:cNvGrpSpPr>
                <p:nvPr/>
              </p:nvGrpSpPr>
              <p:grpSpPr bwMode="auto">
                <a:xfrm>
                  <a:off x="1102" y="0"/>
                  <a:ext cx="604" cy="403"/>
                  <a:chOff x="1102" y="0"/>
                  <a:chExt cx="604" cy="403"/>
                </a:xfrm>
              </p:grpSpPr>
              <p:sp>
                <p:nvSpPr>
                  <p:cNvPr id="38115" name="Rectangle 35">
                    <a:extLst>
                      <a:ext uri="{FF2B5EF4-FFF2-40B4-BE49-F238E27FC236}">
                        <a16:creationId xmlns:a16="http://schemas.microsoft.com/office/drawing/2014/main" id="{E7A50C66-D869-490D-9CE2-E62FF80CD330}"/>
                      </a:ext>
                    </a:extLst>
                  </p:cNvPr>
                  <p:cNvSpPr>
                    <a:spLocks noChangeArrowheads="1"/>
                  </p:cNvSpPr>
                  <p:nvPr/>
                </p:nvSpPr>
                <p:spPr bwMode="auto">
                  <a:xfrm>
                    <a:off x="1102"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16" name="Group 34">
                    <a:extLst>
                      <a:ext uri="{FF2B5EF4-FFF2-40B4-BE49-F238E27FC236}">
                        <a16:creationId xmlns:a16="http://schemas.microsoft.com/office/drawing/2014/main" id="{9AA9A18B-4BB1-470E-89BD-78931784ED88}"/>
                      </a:ext>
                    </a:extLst>
                  </p:cNvPr>
                  <p:cNvGrpSpPr>
                    <a:grpSpLocks/>
                  </p:cNvGrpSpPr>
                  <p:nvPr/>
                </p:nvGrpSpPr>
                <p:grpSpPr bwMode="auto">
                  <a:xfrm>
                    <a:off x="1102" y="0"/>
                    <a:ext cx="604" cy="403"/>
                    <a:chOff x="1102" y="0"/>
                    <a:chExt cx="604" cy="403"/>
                  </a:xfrm>
                </p:grpSpPr>
                <p:sp>
                  <p:nvSpPr>
                    <p:cNvPr id="38117" name="Rectangle 6">
                      <a:extLst>
                        <a:ext uri="{FF2B5EF4-FFF2-40B4-BE49-F238E27FC236}">
                          <a16:creationId xmlns:a16="http://schemas.microsoft.com/office/drawing/2014/main" id="{E4182A8C-DECB-4AAE-A795-FC492013F7E1}"/>
                        </a:ext>
                      </a:extLst>
                    </p:cNvPr>
                    <p:cNvSpPr>
                      <a:spLocks noChangeArrowheads="1"/>
                    </p:cNvSpPr>
                    <p:nvPr/>
                  </p:nvSpPr>
                  <p:spPr bwMode="auto">
                    <a:xfrm>
                      <a:off x="1145"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18" name="Rectangle 33">
                      <a:extLst>
                        <a:ext uri="{FF2B5EF4-FFF2-40B4-BE49-F238E27FC236}">
                          <a16:creationId xmlns:a16="http://schemas.microsoft.com/office/drawing/2014/main" id="{91C713C3-EFCF-48B5-8841-1E5863521846}"/>
                        </a:ext>
                      </a:extLst>
                    </p:cNvPr>
                    <p:cNvSpPr>
                      <a:spLocks noChangeArrowheads="1"/>
                    </p:cNvSpPr>
                    <p:nvPr/>
                  </p:nvSpPr>
                  <p:spPr bwMode="auto">
                    <a:xfrm>
                      <a:off x="1102"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5" name="Group 40">
                  <a:extLst>
                    <a:ext uri="{FF2B5EF4-FFF2-40B4-BE49-F238E27FC236}">
                      <a16:creationId xmlns:a16="http://schemas.microsoft.com/office/drawing/2014/main" id="{B0E04615-5A62-44E3-9FB1-3A0CD5CA7E28}"/>
                    </a:ext>
                  </a:extLst>
                </p:cNvPr>
                <p:cNvGrpSpPr>
                  <a:grpSpLocks/>
                </p:cNvGrpSpPr>
                <p:nvPr/>
              </p:nvGrpSpPr>
              <p:grpSpPr bwMode="auto">
                <a:xfrm>
                  <a:off x="1706" y="0"/>
                  <a:ext cx="604" cy="403"/>
                  <a:chOff x="1706" y="0"/>
                  <a:chExt cx="604" cy="403"/>
                </a:xfrm>
              </p:grpSpPr>
              <p:sp>
                <p:nvSpPr>
                  <p:cNvPr id="38111" name="Rectangle 39">
                    <a:extLst>
                      <a:ext uri="{FF2B5EF4-FFF2-40B4-BE49-F238E27FC236}">
                        <a16:creationId xmlns:a16="http://schemas.microsoft.com/office/drawing/2014/main" id="{10C75B7D-A14A-4FA9-81F9-6BD2A602BCF1}"/>
                      </a:ext>
                    </a:extLst>
                  </p:cNvPr>
                  <p:cNvSpPr>
                    <a:spLocks noChangeArrowheads="1"/>
                  </p:cNvSpPr>
                  <p:nvPr/>
                </p:nvSpPr>
                <p:spPr bwMode="auto">
                  <a:xfrm>
                    <a:off x="1706"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12" name="Group 38">
                    <a:extLst>
                      <a:ext uri="{FF2B5EF4-FFF2-40B4-BE49-F238E27FC236}">
                        <a16:creationId xmlns:a16="http://schemas.microsoft.com/office/drawing/2014/main" id="{6FAF665B-8199-4671-824A-0D63427F86CD}"/>
                      </a:ext>
                    </a:extLst>
                  </p:cNvPr>
                  <p:cNvGrpSpPr>
                    <a:grpSpLocks/>
                  </p:cNvGrpSpPr>
                  <p:nvPr/>
                </p:nvGrpSpPr>
                <p:grpSpPr bwMode="auto">
                  <a:xfrm>
                    <a:off x="1706" y="0"/>
                    <a:ext cx="604" cy="403"/>
                    <a:chOff x="1706" y="0"/>
                    <a:chExt cx="604" cy="403"/>
                  </a:xfrm>
                </p:grpSpPr>
                <p:sp>
                  <p:nvSpPr>
                    <p:cNvPr id="38113" name="Rectangle 7">
                      <a:extLst>
                        <a:ext uri="{FF2B5EF4-FFF2-40B4-BE49-F238E27FC236}">
                          <a16:creationId xmlns:a16="http://schemas.microsoft.com/office/drawing/2014/main" id="{0119D933-6F77-4527-80BE-A75F66AC34C8}"/>
                        </a:ext>
                      </a:extLst>
                    </p:cNvPr>
                    <p:cNvSpPr>
                      <a:spLocks noChangeArrowheads="1"/>
                    </p:cNvSpPr>
                    <p:nvPr/>
                  </p:nvSpPr>
                  <p:spPr bwMode="auto">
                    <a:xfrm>
                      <a:off x="1749"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14" name="Rectangle 37">
                      <a:extLst>
                        <a:ext uri="{FF2B5EF4-FFF2-40B4-BE49-F238E27FC236}">
                          <a16:creationId xmlns:a16="http://schemas.microsoft.com/office/drawing/2014/main" id="{2F5E45E2-7022-460F-A0CF-768F715CBC32}"/>
                        </a:ext>
                      </a:extLst>
                    </p:cNvPr>
                    <p:cNvSpPr>
                      <a:spLocks noChangeArrowheads="1"/>
                    </p:cNvSpPr>
                    <p:nvPr/>
                  </p:nvSpPr>
                  <p:spPr bwMode="auto">
                    <a:xfrm>
                      <a:off x="1706"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6" name="Group 44">
                  <a:extLst>
                    <a:ext uri="{FF2B5EF4-FFF2-40B4-BE49-F238E27FC236}">
                      <a16:creationId xmlns:a16="http://schemas.microsoft.com/office/drawing/2014/main" id="{72822DFB-DF9B-49C2-A2E2-75719B5BF99F}"/>
                    </a:ext>
                  </a:extLst>
                </p:cNvPr>
                <p:cNvGrpSpPr>
                  <a:grpSpLocks/>
                </p:cNvGrpSpPr>
                <p:nvPr/>
              </p:nvGrpSpPr>
              <p:grpSpPr bwMode="auto">
                <a:xfrm>
                  <a:off x="2310" y="0"/>
                  <a:ext cx="604" cy="403"/>
                  <a:chOff x="2310" y="0"/>
                  <a:chExt cx="604" cy="403"/>
                </a:xfrm>
              </p:grpSpPr>
              <p:sp>
                <p:nvSpPr>
                  <p:cNvPr id="38107" name="Rectangle 43">
                    <a:extLst>
                      <a:ext uri="{FF2B5EF4-FFF2-40B4-BE49-F238E27FC236}">
                        <a16:creationId xmlns:a16="http://schemas.microsoft.com/office/drawing/2014/main" id="{4DA2A704-15E6-4F18-95EE-6211B9FB2860}"/>
                      </a:ext>
                    </a:extLst>
                  </p:cNvPr>
                  <p:cNvSpPr>
                    <a:spLocks noChangeArrowheads="1"/>
                  </p:cNvSpPr>
                  <p:nvPr/>
                </p:nvSpPr>
                <p:spPr bwMode="auto">
                  <a:xfrm>
                    <a:off x="2310"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08" name="Group 42">
                    <a:extLst>
                      <a:ext uri="{FF2B5EF4-FFF2-40B4-BE49-F238E27FC236}">
                        <a16:creationId xmlns:a16="http://schemas.microsoft.com/office/drawing/2014/main" id="{0363356D-6B41-412B-8286-F1312124728D}"/>
                      </a:ext>
                    </a:extLst>
                  </p:cNvPr>
                  <p:cNvGrpSpPr>
                    <a:grpSpLocks/>
                  </p:cNvGrpSpPr>
                  <p:nvPr/>
                </p:nvGrpSpPr>
                <p:grpSpPr bwMode="auto">
                  <a:xfrm>
                    <a:off x="2310" y="0"/>
                    <a:ext cx="604" cy="403"/>
                    <a:chOff x="2310" y="0"/>
                    <a:chExt cx="604" cy="403"/>
                  </a:xfrm>
                </p:grpSpPr>
                <p:sp>
                  <p:nvSpPr>
                    <p:cNvPr id="38109" name="Rectangle 8">
                      <a:extLst>
                        <a:ext uri="{FF2B5EF4-FFF2-40B4-BE49-F238E27FC236}">
                          <a16:creationId xmlns:a16="http://schemas.microsoft.com/office/drawing/2014/main" id="{B382385C-BA5E-4181-B180-F0210E857E0A}"/>
                        </a:ext>
                      </a:extLst>
                    </p:cNvPr>
                    <p:cNvSpPr>
                      <a:spLocks noChangeArrowheads="1"/>
                    </p:cNvSpPr>
                    <p:nvPr/>
                  </p:nvSpPr>
                  <p:spPr bwMode="auto">
                    <a:xfrm>
                      <a:off x="2353"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10" name="Rectangle 41">
                      <a:extLst>
                        <a:ext uri="{FF2B5EF4-FFF2-40B4-BE49-F238E27FC236}">
                          <a16:creationId xmlns:a16="http://schemas.microsoft.com/office/drawing/2014/main" id="{F02A914A-E3F1-463D-B15E-9FB5B5A66543}"/>
                        </a:ext>
                      </a:extLst>
                    </p:cNvPr>
                    <p:cNvSpPr>
                      <a:spLocks noChangeArrowheads="1"/>
                    </p:cNvSpPr>
                    <p:nvPr/>
                  </p:nvSpPr>
                  <p:spPr bwMode="auto">
                    <a:xfrm>
                      <a:off x="2310"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7" name="Group 48">
                  <a:extLst>
                    <a:ext uri="{FF2B5EF4-FFF2-40B4-BE49-F238E27FC236}">
                      <a16:creationId xmlns:a16="http://schemas.microsoft.com/office/drawing/2014/main" id="{20E5D087-CA19-4BCE-AD81-CFE2AFC21AA5}"/>
                    </a:ext>
                  </a:extLst>
                </p:cNvPr>
                <p:cNvGrpSpPr>
                  <a:grpSpLocks/>
                </p:cNvGrpSpPr>
                <p:nvPr/>
              </p:nvGrpSpPr>
              <p:grpSpPr bwMode="auto">
                <a:xfrm>
                  <a:off x="2914" y="0"/>
                  <a:ext cx="604" cy="403"/>
                  <a:chOff x="2914" y="0"/>
                  <a:chExt cx="604" cy="403"/>
                </a:xfrm>
              </p:grpSpPr>
              <p:sp>
                <p:nvSpPr>
                  <p:cNvPr id="38103" name="Rectangle 47">
                    <a:extLst>
                      <a:ext uri="{FF2B5EF4-FFF2-40B4-BE49-F238E27FC236}">
                        <a16:creationId xmlns:a16="http://schemas.microsoft.com/office/drawing/2014/main" id="{A13F4E88-FC55-458C-8BFC-F1D282A8AA03}"/>
                      </a:ext>
                    </a:extLst>
                  </p:cNvPr>
                  <p:cNvSpPr>
                    <a:spLocks noChangeArrowheads="1"/>
                  </p:cNvSpPr>
                  <p:nvPr/>
                </p:nvSpPr>
                <p:spPr bwMode="auto">
                  <a:xfrm>
                    <a:off x="2914"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04" name="Group 46">
                    <a:extLst>
                      <a:ext uri="{FF2B5EF4-FFF2-40B4-BE49-F238E27FC236}">
                        <a16:creationId xmlns:a16="http://schemas.microsoft.com/office/drawing/2014/main" id="{51B963CF-20A5-43C4-8E14-8FB2DC115010}"/>
                      </a:ext>
                    </a:extLst>
                  </p:cNvPr>
                  <p:cNvGrpSpPr>
                    <a:grpSpLocks/>
                  </p:cNvGrpSpPr>
                  <p:nvPr/>
                </p:nvGrpSpPr>
                <p:grpSpPr bwMode="auto">
                  <a:xfrm>
                    <a:off x="2914" y="0"/>
                    <a:ext cx="604" cy="403"/>
                    <a:chOff x="2914" y="0"/>
                    <a:chExt cx="604" cy="403"/>
                  </a:xfrm>
                </p:grpSpPr>
                <p:sp>
                  <p:nvSpPr>
                    <p:cNvPr id="38105" name="Rectangle 9">
                      <a:extLst>
                        <a:ext uri="{FF2B5EF4-FFF2-40B4-BE49-F238E27FC236}">
                          <a16:creationId xmlns:a16="http://schemas.microsoft.com/office/drawing/2014/main" id="{77B039A6-9360-4329-9FD5-1355067D0EDD}"/>
                        </a:ext>
                      </a:extLst>
                    </p:cNvPr>
                    <p:cNvSpPr>
                      <a:spLocks noChangeArrowheads="1"/>
                    </p:cNvSpPr>
                    <p:nvPr/>
                  </p:nvSpPr>
                  <p:spPr bwMode="auto">
                    <a:xfrm>
                      <a:off x="2957"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06" name="Rectangle 45">
                      <a:extLst>
                        <a:ext uri="{FF2B5EF4-FFF2-40B4-BE49-F238E27FC236}">
                          <a16:creationId xmlns:a16="http://schemas.microsoft.com/office/drawing/2014/main" id="{5025338A-AA27-42A3-89D1-580DDA47EBBC}"/>
                        </a:ext>
                      </a:extLst>
                    </p:cNvPr>
                    <p:cNvSpPr>
                      <a:spLocks noChangeArrowheads="1"/>
                    </p:cNvSpPr>
                    <p:nvPr/>
                  </p:nvSpPr>
                  <p:spPr bwMode="auto">
                    <a:xfrm>
                      <a:off x="2914"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8" name="Group 52">
                  <a:extLst>
                    <a:ext uri="{FF2B5EF4-FFF2-40B4-BE49-F238E27FC236}">
                      <a16:creationId xmlns:a16="http://schemas.microsoft.com/office/drawing/2014/main" id="{028B0DBF-2F40-481C-AF31-0678BC7356EE}"/>
                    </a:ext>
                  </a:extLst>
                </p:cNvPr>
                <p:cNvGrpSpPr>
                  <a:grpSpLocks/>
                </p:cNvGrpSpPr>
                <p:nvPr/>
              </p:nvGrpSpPr>
              <p:grpSpPr bwMode="auto">
                <a:xfrm>
                  <a:off x="3518" y="0"/>
                  <a:ext cx="604" cy="403"/>
                  <a:chOff x="3518" y="0"/>
                  <a:chExt cx="604" cy="403"/>
                </a:xfrm>
              </p:grpSpPr>
              <p:sp>
                <p:nvSpPr>
                  <p:cNvPr id="38099" name="Rectangle 51">
                    <a:extLst>
                      <a:ext uri="{FF2B5EF4-FFF2-40B4-BE49-F238E27FC236}">
                        <a16:creationId xmlns:a16="http://schemas.microsoft.com/office/drawing/2014/main" id="{DF0C9813-64D4-47DA-A110-0AE1F7060AEA}"/>
                      </a:ext>
                    </a:extLst>
                  </p:cNvPr>
                  <p:cNvSpPr>
                    <a:spLocks noChangeArrowheads="1"/>
                  </p:cNvSpPr>
                  <p:nvPr/>
                </p:nvSpPr>
                <p:spPr bwMode="auto">
                  <a:xfrm>
                    <a:off x="3518"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100" name="Group 50">
                    <a:extLst>
                      <a:ext uri="{FF2B5EF4-FFF2-40B4-BE49-F238E27FC236}">
                        <a16:creationId xmlns:a16="http://schemas.microsoft.com/office/drawing/2014/main" id="{C16C9274-719D-4D3D-9811-E57D233DFE59}"/>
                      </a:ext>
                    </a:extLst>
                  </p:cNvPr>
                  <p:cNvGrpSpPr>
                    <a:grpSpLocks/>
                  </p:cNvGrpSpPr>
                  <p:nvPr/>
                </p:nvGrpSpPr>
                <p:grpSpPr bwMode="auto">
                  <a:xfrm>
                    <a:off x="3518" y="0"/>
                    <a:ext cx="604" cy="403"/>
                    <a:chOff x="3518" y="0"/>
                    <a:chExt cx="604" cy="403"/>
                  </a:xfrm>
                </p:grpSpPr>
                <p:sp>
                  <p:nvSpPr>
                    <p:cNvPr id="38101" name="Rectangle 10">
                      <a:extLst>
                        <a:ext uri="{FF2B5EF4-FFF2-40B4-BE49-F238E27FC236}">
                          <a16:creationId xmlns:a16="http://schemas.microsoft.com/office/drawing/2014/main" id="{54C52FBD-0FEB-4489-A0D3-F69EA41187B0}"/>
                        </a:ext>
                      </a:extLst>
                    </p:cNvPr>
                    <p:cNvSpPr>
                      <a:spLocks noChangeArrowheads="1"/>
                    </p:cNvSpPr>
                    <p:nvPr/>
                  </p:nvSpPr>
                  <p:spPr bwMode="auto">
                    <a:xfrm>
                      <a:off x="3561"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102" name="Rectangle 49">
                      <a:extLst>
                        <a:ext uri="{FF2B5EF4-FFF2-40B4-BE49-F238E27FC236}">
                          <a16:creationId xmlns:a16="http://schemas.microsoft.com/office/drawing/2014/main" id="{B8C3C334-EF2B-4CD5-8CEC-DD6E080F8B55}"/>
                        </a:ext>
                      </a:extLst>
                    </p:cNvPr>
                    <p:cNvSpPr>
                      <a:spLocks noChangeArrowheads="1"/>
                    </p:cNvSpPr>
                    <p:nvPr/>
                  </p:nvSpPr>
                  <p:spPr bwMode="auto">
                    <a:xfrm>
                      <a:off x="3518"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39" name="Group 56">
                  <a:extLst>
                    <a:ext uri="{FF2B5EF4-FFF2-40B4-BE49-F238E27FC236}">
                      <a16:creationId xmlns:a16="http://schemas.microsoft.com/office/drawing/2014/main" id="{48CD8D45-40B2-4071-BA7A-8341FCB956AA}"/>
                    </a:ext>
                  </a:extLst>
                </p:cNvPr>
                <p:cNvGrpSpPr>
                  <a:grpSpLocks/>
                </p:cNvGrpSpPr>
                <p:nvPr/>
              </p:nvGrpSpPr>
              <p:grpSpPr bwMode="auto">
                <a:xfrm>
                  <a:off x="0" y="403"/>
                  <a:ext cx="1102" cy="403"/>
                  <a:chOff x="0" y="403"/>
                  <a:chExt cx="1102" cy="403"/>
                </a:xfrm>
              </p:grpSpPr>
              <p:sp>
                <p:nvSpPr>
                  <p:cNvPr id="38095" name="Rectangle 55">
                    <a:extLst>
                      <a:ext uri="{FF2B5EF4-FFF2-40B4-BE49-F238E27FC236}">
                        <a16:creationId xmlns:a16="http://schemas.microsoft.com/office/drawing/2014/main" id="{45CC3BEC-9795-4E03-A8D8-55C71DA047DF}"/>
                      </a:ext>
                    </a:extLst>
                  </p:cNvPr>
                  <p:cNvSpPr>
                    <a:spLocks noChangeArrowheads="1"/>
                  </p:cNvSpPr>
                  <p:nvPr/>
                </p:nvSpPr>
                <p:spPr bwMode="auto">
                  <a:xfrm>
                    <a:off x="0" y="403"/>
                    <a:ext cx="1102"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96" name="Group 54">
                    <a:extLst>
                      <a:ext uri="{FF2B5EF4-FFF2-40B4-BE49-F238E27FC236}">
                        <a16:creationId xmlns:a16="http://schemas.microsoft.com/office/drawing/2014/main" id="{82AD0259-AA17-4E7E-A3BA-0FF0F6A7604B}"/>
                      </a:ext>
                    </a:extLst>
                  </p:cNvPr>
                  <p:cNvGrpSpPr>
                    <a:grpSpLocks/>
                  </p:cNvGrpSpPr>
                  <p:nvPr/>
                </p:nvGrpSpPr>
                <p:grpSpPr bwMode="auto">
                  <a:xfrm>
                    <a:off x="0" y="403"/>
                    <a:ext cx="1102" cy="403"/>
                    <a:chOff x="0" y="403"/>
                    <a:chExt cx="1102" cy="403"/>
                  </a:xfrm>
                </p:grpSpPr>
                <p:sp>
                  <p:nvSpPr>
                    <p:cNvPr id="38097" name="Rectangle 11">
                      <a:extLst>
                        <a:ext uri="{FF2B5EF4-FFF2-40B4-BE49-F238E27FC236}">
                          <a16:creationId xmlns:a16="http://schemas.microsoft.com/office/drawing/2014/main" id="{AC1E5FF0-8344-41CB-AE1A-5C97E1A84067}"/>
                        </a:ext>
                      </a:extLst>
                    </p:cNvPr>
                    <p:cNvSpPr>
                      <a:spLocks noChangeArrowheads="1"/>
                    </p:cNvSpPr>
                    <p:nvPr/>
                  </p:nvSpPr>
                  <p:spPr bwMode="auto">
                    <a:xfrm>
                      <a:off x="43" y="403"/>
                      <a:ext cx="1016"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MEAL COUNT</a:t>
                      </a:r>
                      <a:endParaRPr kumimoji="0" lang="en-US" altLang="en-US"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98" name="Rectangle 53">
                      <a:extLst>
                        <a:ext uri="{FF2B5EF4-FFF2-40B4-BE49-F238E27FC236}">
                          <a16:creationId xmlns:a16="http://schemas.microsoft.com/office/drawing/2014/main" id="{D1B4A37C-17ED-4979-8907-E9193ECCC4F0}"/>
                        </a:ext>
                      </a:extLst>
                    </p:cNvPr>
                    <p:cNvSpPr>
                      <a:spLocks noChangeArrowheads="1"/>
                    </p:cNvSpPr>
                    <p:nvPr/>
                  </p:nvSpPr>
                  <p:spPr bwMode="auto">
                    <a:xfrm>
                      <a:off x="0" y="403"/>
                      <a:ext cx="1102"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40" name="Group 58">
                  <a:extLst>
                    <a:ext uri="{FF2B5EF4-FFF2-40B4-BE49-F238E27FC236}">
                      <a16:creationId xmlns:a16="http://schemas.microsoft.com/office/drawing/2014/main" id="{AD0D2840-711E-42FF-8A20-CD646A106CA0}"/>
                    </a:ext>
                  </a:extLst>
                </p:cNvPr>
                <p:cNvGrpSpPr>
                  <a:grpSpLocks/>
                </p:cNvGrpSpPr>
                <p:nvPr/>
              </p:nvGrpSpPr>
              <p:grpSpPr bwMode="auto">
                <a:xfrm>
                  <a:off x="1102" y="403"/>
                  <a:ext cx="604" cy="403"/>
                  <a:chOff x="1102" y="403"/>
                  <a:chExt cx="604" cy="403"/>
                </a:xfrm>
              </p:grpSpPr>
              <p:sp>
                <p:nvSpPr>
                  <p:cNvPr id="38093" name="Rectangle 12">
                    <a:extLst>
                      <a:ext uri="{FF2B5EF4-FFF2-40B4-BE49-F238E27FC236}">
                        <a16:creationId xmlns:a16="http://schemas.microsoft.com/office/drawing/2014/main" id="{CFF7A141-B56A-41C9-8B6B-13D244D01561}"/>
                      </a:ext>
                    </a:extLst>
                  </p:cNvPr>
                  <p:cNvSpPr>
                    <a:spLocks noChangeArrowheads="1"/>
                  </p:cNvSpPr>
                  <p:nvPr/>
                </p:nvSpPr>
                <p:spPr bwMode="auto">
                  <a:xfrm>
                    <a:off x="1145"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94" name="Rectangle 57">
                    <a:extLst>
                      <a:ext uri="{FF2B5EF4-FFF2-40B4-BE49-F238E27FC236}">
                        <a16:creationId xmlns:a16="http://schemas.microsoft.com/office/drawing/2014/main" id="{6EDF22E6-E4F4-485A-A043-A6A1A7CD07C4}"/>
                      </a:ext>
                    </a:extLst>
                  </p:cNvPr>
                  <p:cNvSpPr>
                    <a:spLocks noChangeArrowheads="1"/>
                  </p:cNvSpPr>
                  <p:nvPr/>
                </p:nvSpPr>
                <p:spPr bwMode="auto">
                  <a:xfrm>
                    <a:off x="1102"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1" name="Group 60">
                  <a:extLst>
                    <a:ext uri="{FF2B5EF4-FFF2-40B4-BE49-F238E27FC236}">
                      <a16:creationId xmlns:a16="http://schemas.microsoft.com/office/drawing/2014/main" id="{B696E1AE-42BB-4A89-90B9-1A452691B016}"/>
                    </a:ext>
                  </a:extLst>
                </p:cNvPr>
                <p:cNvGrpSpPr>
                  <a:grpSpLocks/>
                </p:cNvGrpSpPr>
                <p:nvPr/>
              </p:nvGrpSpPr>
              <p:grpSpPr bwMode="auto">
                <a:xfrm>
                  <a:off x="1706" y="403"/>
                  <a:ext cx="604" cy="403"/>
                  <a:chOff x="1706" y="403"/>
                  <a:chExt cx="604" cy="403"/>
                </a:xfrm>
              </p:grpSpPr>
              <p:sp>
                <p:nvSpPr>
                  <p:cNvPr id="38091" name="Rectangle 13">
                    <a:extLst>
                      <a:ext uri="{FF2B5EF4-FFF2-40B4-BE49-F238E27FC236}">
                        <a16:creationId xmlns:a16="http://schemas.microsoft.com/office/drawing/2014/main" id="{C086C370-86E1-43F8-AC72-89FABC33BF40}"/>
                      </a:ext>
                    </a:extLst>
                  </p:cNvPr>
                  <p:cNvSpPr>
                    <a:spLocks noChangeArrowheads="1"/>
                  </p:cNvSpPr>
                  <p:nvPr/>
                </p:nvSpPr>
                <p:spPr bwMode="auto">
                  <a:xfrm>
                    <a:off x="1749"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92" name="Rectangle 59">
                    <a:extLst>
                      <a:ext uri="{FF2B5EF4-FFF2-40B4-BE49-F238E27FC236}">
                        <a16:creationId xmlns:a16="http://schemas.microsoft.com/office/drawing/2014/main" id="{D7DC1DC5-5874-49D8-89B2-52D587220B67}"/>
                      </a:ext>
                    </a:extLst>
                  </p:cNvPr>
                  <p:cNvSpPr>
                    <a:spLocks noChangeArrowheads="1"/>
                  </p:cNvSpPr>
                  <p:nvPr/>
                </p:nvSpPr>
                <p:spPr bwMode="auto">
                  <a:xfrm>
                    <a:off x="1706"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2" name="Group 62">
                  <a:extLst>
                    <a:ext uri="{FF2B5EF4-FFF2-40B4-BE49-F238E27FC236}">
                      <a16:creationId xmlns:a16="http://schemas.microsoft.com/office/drawing/2014/main" id="{73222ADA-4DB7-4BED-BC46-8B4ADCD0EEAB}"/>
                    </a:ext>
                  </a:extLst>
                </p:cNvPr>
                <p:cNvGrpSpPr>
                  <a:grpSpLocks/>
                </p:cNvGrpSpPr>
                <p:nvPr/>
              </p:nvGrpSpPr>
              <p:grpSpPr bwMode="auto">
                <a:xfrm>
                  <a:off x="2310" y="403"/>
                  <a:ext cx="604" cy="403"/>
                  <a:chOff x="2310" y="403"/>
                  <a:chExt cx="604" cy="403"/>
                </a:xfrm>
              </p:grpSpPr>
              <p:sp>
                <p:nvSpPr>
                  <p:cNvPr id="38089" name="Rectangle 14">
                    <a:extLst>
                      <a:ext uri="{FF2B5EF4-FFF2-40B4-BE49-F238E27FC236}">
                        <a16:creationId xmlns:a16="http://schemas.microsoft.com/office/drawing/2014/main" id="{F61E7248-8A27-48A6-8116-A96EE10FF08F}"/>
                      </a:ext>
                    </a:extLst>
                  </p:cNvPr>
                  <p:cNvSpPr>
                    <a:spLocks noChangeArrowheads="1"/>
                  </p:cNvSpPr>
                  <p:nvPr/>
                </p:nvSpPr>
                <p:spPr bwMode="auto">
                  <a:xfrm>
                    <a:off x="2353"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90" name="Rectangle 61">
                    <a:extLst>
                      <a:ext uri="{FF2B5EF4-FFF2-40B4-BE49-F238E27FC236}">
                        <a16:creationId xmlns:a16="http://schemas.microsoft.com/office/drawing/2014/main" id="{C3DD0570-D23A-453A-82E1-E65CF97660FC}"/>
                      </a:ext>
                    </a:extLst>
                  </p:cNvPr>
                  <p:cNvSpPr>
                    <a:spLocks noChangeArrowheads="1"/>
                  </p:cNvSpPr>
                  <p:nvPr/>
                </p:nvSpPr>
                <p:spPr bwMode="auto">
                  <a:xfrm>
                    <a:off x="2310"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3" name="Group 64">
                  <a:extLst>
                    <a:ext uri="{FF2B5EF4-FFF2-40B4-BE49-F238E27FC236}">
                      <a16:creationId xmlns:a16="http://schemas.microsoft.com/office/drawing/2014/main" id="{90F67348-6249-46DD-AA98-CD29621894BB}"/>
                    </a:ext>
                  </a:extLst>
                </p:cNvPr>
                <p:cNvGrpSpPr>
                  <a:grpSpLocks/>
                </p:cNvGrpSpPr>
                <p:nvPr/>
              </p:nvGrpSpPr>
              <p:grpSpPr bwMode="auto">
                <a:xfrm>
                  <a:off x="2914" y="403"/>
                  <a:ext cx="604" cy="403"/>
                  <a:chOff x="2914" y="403"/>
                  <a:chExt cx="604" cy="403"/>
                </a:xfrm>
              </p:grpSpPr>
              <p:sp>
                <p:nvSpPr>
                  <p:cNvPr id="38087" name="Rectangle 15">
                    <a:extLst>
                      <a:ext uri="{FF2B5EF4-FFF2-40B4-BE49-F238E27FC236}">
                        <a16:creationId xmlns:a16="http://schemas.microsoft.com/office/drawing/2014/main" id="{41AF2889-3231-414B-B15D-435428A92B7C}"/>
                      </a:ext>
                    </a:extLst>
                  </p:cNvPr>
                  <p:cNvSpPr>
                    <a:spLocks noChangeArrowheads="1"/>
                  </p:cNvSpPr>
                  <p:nvPr/>
                </p:nvSpPr>
                <p:spPr bwMode="auto">
                  <a:xfrm>
                    <a:off x="2957"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88" name="Rectangle 63">
                    <a:extLst>
                      <a:ext uri="{FF2B5EF4-FFF2-40B4-BE49-F238E27FC236}">
                        <a16:creationId xmlns:a16="http://schemas.microsoft.com/office/drawing/2014/main" id="{896C3CC8-3D56-4A4D-A3E1-0657A8CDC77E}"/>
                      </a:ext>
                    </a:extLst>
                  </p:cNvPr>
                  <p:cNvSpPr>
                    <a:spLocks noChangeArrowheads="1"/>
                  </p:cNvSpPr>
                  <p:nvPr/>
                </p:nvSpPr>
                <p:spPr bwMode="auto">
                  <a:xfrm>
                    <a:off x="2914"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4" name="Group 66">
                  <a:extLst>
                    <a:ext uri="{FF2B5EF4-FFF2-40B4-BE49-F238E27FC236}">
                      <a16:creationId xmlns:a16="http://schemas.microsoft.com/office/drawing/2014/main" id="{EFC46485-0E5A-4E56-B985-B236AFCF64FC}"/>
                    </a:ext>
                  </a:extLst>
                </p:cNvPr>
                <p:cNvGrpSpPr>
                  <a:grpSpLocks/>
                </p:cNvGrpSpPr>
                <p:nvPr/>
              </p:nvGrpSpPr>
              <p:grpSpPr bwMode="auto">
                <a:xfrm>
                  <a:off x="3518" y="403"/>
                  <a:ext cx="604" cy="403"/>
                  <a:chOff x="3518" y="403"/>
                  <a:chExt cx="604" cy="403"/>
                </a:xfrm>
              </p:grpSpPr>
              <p:sp>
                <p:nvSpPr>
                  <p:cNvPr id="38085" name="Rectangle 16">
                    <a:extLst>
                      <a:ext uri="{FF2B5EF4-FFF2-40B4-BE49-F238E27FC236}">
                        <a16:creationId xmlns:a16="http://schemas.microsoft.com/office/drawing/2014/main" id="{50D1FE9A-8839-4E6D-B4B7-8388D3416A4E}"/>
                      </a:ext>
                    </a:extLst>
                  </p:cNvPr>
                  <p:cNvSpPr>
                    <a:spLocks noChangeArrowheads="1"/>
                  </p:cNvSpPr>
                  <p:nvPr/>
                </p:nvSpPr>
                <p:spPr bwMode="auto">
                  <a:xfrm>
                    <a:off x="3561"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86" name="Rectangle 65">
                    <a:extLst>
                      <a:ext uri="{FF2B5EF4-FFF2-40B4-BE49-F238E27FC236}">
                        <a16:creationId xmlns:a16="http://schemas.microsoft.com/office/drawing/2014/main" id="{0B76F281-03C5-4DE6-A3E9-0A443DE46405}"/>
                      </a:ext>
                    </a:extLst>
                  </p:cNvPr>
                  <p:cNvSpPr>
                    <a:spLocks noChangeArrowheads="1"/>
                  </p:cNvSpPr>
                  <p:nvPr/>
                </p:nvSpPr>
                <p:spPr bwMode="auto">
                  <a:xfrm>
                    <a:off x="3518"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5" name="Group 70">
                  <a:extLst>
                    <a:ext uri="{FF2B5EF4-FFF2-40B4-BE49-F238E27FC236}">
                      <a16:creationId xmlns:a16="http://schemas.microsoft.com/office/drawing/2014/main" id="{56AC24B2-7DEE-4EDC-AB86-CD717913D1CC}"/>
                    </a:ext>
                  </a:extLst>
                </p:cNvPr>
                <p:cNvGrpSpPr>
                  <a:grpSpLocks/>
                </p:cNvGrpSpPr>
                <p:nvPr/>
              </p:nvGrpSpPr>
              <p:grpSpPr bwMode="auto">
                <a:xfrm>
                  <a:off x="0" y="806"/>
                  <a:ext cx="1102" cy="403"/>
                  <a:chOff x="0" y="806"/>
                  <a:chExt cx="1102" cy="403"/>
                </a:xfrm>
              </p:grpSpPr>
              <p:sp>
                <p:nvSpPr>
                  <p:cNvPr id="38081" name="Rectangle 69">
                    <a:extLst>
                      <a:ext uri="{FF2B5EF4-FFF2-40B4-BE49-F238E27FC236}">
                        <a16:creationId xmlns:a16="http://schemas.microsoft.com/office/drawing/2014/main" id="{28B8B452-CAC4-46FB-B577-75A4F579B110}"/>
                      </a:ext>
                    </a:extLst>
                  </p:cNvPr>
                  <p:cNvSpPr>
                    <a:spLocks noChangeArrowheads="1"/>
                  </p:cNvSpPr>
                  <p:nvPr/>
                </p:nvSpPr>
                <p:spPr bwMode="auto">
                  <a:xfrm>
                    <a:off x="0" y="806"/>
                    <a:ext cx="1102"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82" name="Group 68">
                    <a:extLst>
                      <a:ext uri="{FF2B5EF4-FFF2-40B4-BE49-F238E27FC236}">
                        <a16:creationId xmlns:a16="http://schemas.microsoft.com/office/drawing/2014/main" id="{EB7A1D79-04F4-4CE4-97EC-DCB9D083B9FE}"/>
                      </a:ext>
                    </a:extLst>
                  </p:cNvPr>
                  <p:cNvGrpSpPr>
                    <a:grpSpLocks/>
                  </p:cNvGrpSpPr>
                  <p:nvPr/>
                </p:nvGrpSpPr>
                <p:grpSpPr bwMode="auto">
                  <a:xfrm>
                    <a:off x="0" y="806"/>
                    <a:ext cx="1102" cy="403"/>
                    <a:chOff x="0" y="806"/>
                    <a:chExt cx="1102" cy="403"/>
                  </a:xfrm>
                </p:grpSpPr>
                <p:sp>
                  <p:nvSpPr>
                    <p:cNvPr id="38083" name="Rectangle 17">
                      <a:extLst>
                        <a:ext uri="{FF2B5EF4-FFF2-40B4-BE49-F238E27FC236}">
                          <a16:creationId xmlns:a16="http://schemas.microsoft.com/office/drawing/2014/main" id="{15E82C67-FB0C-4340-9A90-E7BB3F7A0728}"/>
                        </a:ext>
                      </a:extLst>
                    </p:cNvPr>
                    <p:cNvSpPr>
                      <a:spLocks noChangeArrowheads="1"/>
                    </p:cNvSpPr>
                    <p:nvPr/>
                  </p:nvSpPr>
                  <p:spPr bwMode="auto">
                    <a:xfrm>
                      <a:off x="43" y="806"/>
                      <a:ext cx="1016"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ATTENDANCE</a:t>
                      </a:r>
                      <a:endParaRPr kumimoji="0" lang="en-US"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84" name="Rectangle 67">
                      <a:extLst>
                        <a:ext uri="{FF2B5EF4-FFF2-40B4-BE49-F238E27FC236}">
                          <a16:creationId xmlns:a16="http://schemas.microsoft.com/office/drawing/2014/main" id="{99AC75E1-85F1-403D-8F65-A7945DF4E394}"/>
                        </a:ext>
                      </a:extLst>
                    </p:cNvPr>
                    <p:cNvSpPr>
                      <a:spLocks noChangeArrowheads="1"/>
                    </p:cNvSpPr>
                    <p:nvPr/>
                  </p:nvSpPr>
                  <p:spPr bwMode="auto">
                    <a:xfrm>
                      <a:off x="0" y="806"/>
                      <a:ext cx="1102"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46" name="Group 72">
                  <a:extLst>
                    <a:ext uri="{FF2B5EF4-FFF2-40B4-BE49-F238E27FC236}">
                      <a16:creationId xmlns:a16="http://schemas.microsoft.com/office/drawing/2014/main" id="{9DBBDF22-A3BF-4DA0-90FD-E6CE88FE23F2}"/>
                    </a:ext>
                  </a:extLst>
                </p:cNvPr>
                <p:cNvGrpSpPr>
                  <a:grpSpLocks/>
                </p:cNvGrpSpPr>
                <p:nvPr/>
              </p:nvGrpSpPr>
              <p:grpSpPr bwMode="auto">
                <a:xfrm>
                  <a:off x="1102" y="806"/>
                  <a:ext cx="604" cy="403"/>
                  <a:chOff x="1102" y="806"/>
                  <a:chExt cx="604" cy="403"/>
                </a:xfrm>
              </p:grpSpPr>
              <p:sp>
                <p:nvSpPr>
                  <p:cNvPr id="38079" name="Rectangle 18">
                    <a:extLst>
                      <a:ext uri="{FF2B5EF4-FFF2-40B4-BE49-F238E27FC236}">
                        <a16:creationId xmlns:a16="http://schemas.microsoft.com/office/drawing/2014/main" id="{8BF7928A-F034-4DF2-8472-C8916EF19AC4}"/>
                      </a:ext>
                    </a:extLst>
                  </p:cNvPr>
                  <p:cNvSpPr>
                    <a:spLocks noChangeArrowheads="1"/>
                  </p:cNvSpPr>
                  <p:nvPr/>
                </p:nvSpPr>
                <p:spPr bwMode="auto">
                  <a:xfrm>
                    <a:off x="1145"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80" name="Rectangle 71">
                    <a:extLst>
                      <a:ext uri="{FF2B5EF4-FFF2-40B4-BE49-F238E27FC236}">
                        <a16:creationId xmlns:a16="http://schemas.microsoft.com/office/drawing/2014/main" id="{7436B36D-F58C-44F1-A316-E7A7EC1C474E}"/>
                      </a:ext>
                    </a:extLst>
                  </p:cNvPr>
                  <p:cNvSpPr>
                    <a:spLocks noChangeArrowheads="1"/>
                  </p:cNvSpPr>
                  <p:nvPr/>
                </p:nvSpPr>
                <p:spPr bwMode="auto">
                  <a:xfrm>
                    <a:off x="1102"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7" name="Group 74">
                  <a:extLst>
                    <a:ext uri="{FF2B5EF4-FFF2-40B4-BE49-F238E27FC236}">
                      <a16:creationId xmlns:a16="http://schemas.microsoft.com/office/drawing/2014/main" id="{7759238A-5603-4D57-9CD4-526A66E4F299}"/>
                    </a:ext>
                  </a:extLst>
                </p:cNvPr>
                <p:cNvGrpSpPr>
                  <a:grpSpLocks/>
                </p:cNvGrpSpPr>
                <p:nvPr/>
              </p:nvGrpSpPr>
              <p:grpSpPr bwMode="auto">
                <a:xfrm>
                  <a:off x="1706" y="806"/>
                  <a:ext cx="604" cy="403"/>
                  <a:chOff x="1706" y="806"/>
                  <a:chExt cx="604" cy="403"/>
                </a:xfrm>
              </p:grpSpPr>
              <p:sp>
                <p:nvSpPr>
                  <p:cNvPr id="38077" name="Rectangle 19">
                    <a:extLst>
                      <a:ext uri="{FF2B5EF4-FFF2-40B4-BE49-F238E27FC236}">
                        <a16:creationId xmlns:a16="http://schemas.microsoft.com/office/drawing/2014/main" id="{87EF1E12-088C-47B8-9A00-149EE9BE73BD}"/>
                      </a:ext>
                    </a:extLst>
                  </p:cNvPr>
                  <p:cNvSpPr>
                    <a:spLocks noChangeArrowheads="1"/>
                  </p:cNvSpPr>
                  <p:nvPr/>
                </p:nvSpPr>
                <p:spPr bwMode="auto">
                  <a:xfrm>
                    <a:off x="1749"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78" name="Rectangle 73">
                    <a:extLst>
                      <a:ext uri="{FF2B5EF4-FFF2-40B4-BE49-F238E27FC236}">
                        <a16:creationId xmlns:a16="http://schemas.microsoft.com/office/drawing/2014/main" id="{5A1CF3B2-13F2-43B3-82AB-6FFB3CB90EA0}"/>
                      </a:ext>
                    </a:extLst>
                  </p:cNvPr>
                  <p:cNvSpPr>
                    <a:spLocks noChangeArrowheads="1"/>
                  </p:cNvSpPr>
                  <p:nvPr/>
                </p:nvSpPr>
                <p:spPr bwMode="auto">
                  <a:xfrm>
                    <a:off x="1706"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8" name="Group 76">
                  <a:extLst>
                    <a:ext uri="{FF2B5EF4-FFF2-40B4-BE49-F238E27FC236}">
                      <a16:creationId xmlns:a16="http://schemas.microsoft.com/office/drawing/2014/main" id="{9F8DB34E-3012-4585-9CEF-D97148B13F9A}"/>
                    </a:ext>
                  </a:extLst>
                </p:cNvPr>
                <p:cNvGrpSpPr>
                  <a:grpSpLocks/>
                </p:cNvGrpSpPr>
                <p:nvPr/>
              </p:nvGrpSpPr>
              <p:grpSpPr bwMode="auto">
                <a:xfrm>
                  <a:off x="2310" y="806"/>
                  <a:ext cx="604" cy="403"/>
                  <a:chOff x="2310" y="806"/>
                  <a:chExt cx="604" cy="403"/>
                </a:xfrm>
              </p:grpSpPr>
              <p:sp>
                <p:nvSpPr>
                  <p:cNvPr id="38075" name="Rectangle 20">
                    <a:extLst>
                      <a:ext uri="{FF2B5EF4-FFF2-40B4-BE49-F238E27FC236}">
                        <a16:creationId xmlns:a16="http://schemas.microsoft.com/office/drawing/2014/main" id="{5E35DAC0-3633-4E0F-9D86-4939DA01AFEE}"/>
                      </a:ext>
                    </a:extLst>
                  </p:cNvPr>
                  <p:cNvSpPr>
                    <a:spLocks noChangeArrowheads="1"/>
                  </p:cNvSpPr>
                  <p:nvPr/>
                </p:nvSpPr>
                <p:spPr bwMode="auto">
                  <a:xfrm>
                    <a:off x="2353"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76" name="Rectangle 75">
                    <a:extLst>
                      <a:ext uri="{FF2B5EF4-FFF2-40B4-BE49-F238E27FC236}">
                        <a16:creationId xmlns:a16="http://schemas.microsoft.com/office/drawing/2014/main" id="{8D85264D-4B34-46EF-96F5-1594644F3831}"/>
                      </a:ext>
                    </a:extLst>
                  </p:cNvPr>
                  <p:cNvSpPr>
                    <a:spLocks noChangeArrowheads="1"/>
                  </p:cNvSpPr>
                  <p:nvPr/>
                </p:nvSpPr>
                <p:spPr bwMode="auto">
                  <a:xfrm>
                    <a:off x="2310"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49" name="Group 78">
                  <a:extLst>
                    <a:ext uri="{FF2B5EF4-FFF2-40B4-BE49-F238E27FC236}">
                      <a16:creationId xmlns:a16="http://schemas.microsoft.com/office/drawing/2014/main" id="{B2D0F690-107E-4748-8C68-367D1D0263C5}"/>
                    </a:ext>
                  </a:extLst>
                </p:cNvPr>
                <p:cNvGrpSpPr>
                  <a:grpSpLocks/>
                </p:cNvGrpSpPr>
                <p:nvPr/>
              </p:nvGrpSpPr>
              <p:grpSpPr bwMode="auto">
                <a:xfrm>
                  <a:off x="2914" y="806"/>
                  <a:ext cx="604" cy="403"/>
                  <a:chOff x="2914" y="806"/>
                  <a:chExt cx="604" cy="403"/>
                </a:xfrm>
              </p:grpSpPr>
              <p:sp>
                <p:nvSpPr>
                  <p:cNvPr id="38073" name="Rectangle 21">
                    <a:extLst>
                      <a:ext uri="{FF2B5EF4-FFF2-40B4-BE49-F238E27FC236}">
                        <a16:creationId xmlns:a16="http://schemas.microsoft.com/office/drawing/2014/main" id="{E43C7CF7-B383-4AAA-B154-7DE0AB292613}"/>
                      </a:ext>
                    </a:extLst>
                  </p:cNvPr>
                  <p:cNvSpPr>
                    <a:spLocks noChangeArrowheads="1"/>
                  </p:cNvSpPr>
                  <p:nvPr/>
                </p:nvSpPr>
                <p:spPr bwMode="auto">
                  <a:xfrm>
                    <a:off x="2957"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74" name="Rectangle 77">
                    <a:extLst>
                      <a:ext uri="{FF2B5EF4-FFF2-40B4-BE49-F238E27FC236}">
                        <a16:creationId xmlns:a16="http://schemas.microsoft.com/office/drawing/2014/main" id="{44DE7BAE-EB8F-453F-A959-089777ADCEA7}"/>
                      </a:ext>
                    </a:extLst>
                  </p:cNvPr>
                  <p:cNvSpPr>
                    <a:spLocks noChangeArrowheads="1"/>
                  </p:cNvSpPr>
                  <p:nvPr/>
                </p:nvSpPr>
                <p:spPr bwMode="auto">
                  <a:xfrm>
                    <a:off x="2914"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0" name="Group 80">
                  <a:extLst>
                    <a:ext uri="{FF2B5EF4-FFF2-40B4-BE49-F238E27FC236}">
                      <a16:creationId xmlns:a16="http://schemas.microsoft.com/office/drawing/2014/main" id="{E69C354D-F12B-4C01-8A5F-6C5DE64C29B4}"/>
                    </a:ext>
                  </a:extLst>
                </p:cNvPr>
                <p:cNvGrpSpPr>
                  <a:grpSpLocks/>
                </p:cNvGrpSpPr>
                <p:nvPr/>
              </p:nvGrpSpPr>
              <p:grpSpPr bwMode="auto">
                <a:xfrm>
                  <a:off x="3518" y="806"/>
                  <a:ext cx="604" cy="403"/>
                  <a:chOff x="3518" y="806"/>
                  <a:chExt cx="604" cy="403"/>
                </a:xfrm>
              </p:grpSpPr>
              <p:sp>
                <p:nvSpPr>
                  <p:cNvPr id="38071" name="Rectangle 22">
                    <a:extLst>
                      <a:ext uri="{FF2B5EF4-FFF2-40B4-BE49-F238E27FC236}">
                        <a16:creationId xmlns:a16="http://schemas.microsoft.com/office/drawing/2014/main" id="{44EF88E2-D51B-4791-B8D8-AFC47BF9C964}"/>
                      </a:ext>
                    </a:extLst>
                  </p:cNvPr>
                  <p:cNvSpPr>
                    <a:spLocks noChangeArrowheads="1"/>
                  </p:cNvSpPr>
                  <p:nvPr/>
                </p:nvSpPr>
                <p:spPr bwMode="auto">
                  <a:xfrm>
                    <a:off x="3561"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72" name="Rectangle 79">
                    <a:extLst>
                      <a:ext uri="{FF2B5EF4-FFF2-40B4-BE49-F238E27FC236}">
                        <a16:creationId xmlns:a16="http://schemas.microsoft.com/office/drawing/2014/main" id="{02FE7DDE-DB4B-4B74-980B-0D9CC56CB606}"/>
                      </a:ext>
                    </a:extLst>
                  </p:cNvPr>
                  <p:cNvSpPr>
                    <a:spLocks noChangeArrowheads="1"/>
                  </p:cNvSpPr>
                  <p:nvPr/>
                </p:nvSpPr>
                <p:spPr bwMode="auto">
                  <a:xfrm>
                    <a:off x="3518"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1" name="Group 84">
                  <a:extLst>
                    <a:ext uri="{FF2B5EF4-FFF2-40B4-BE49-F238E27FC236}">
                      <a16:creationId xmlns:a16="http://schemas.microsoft.com/office/drawing/2014/main" id="{1C8E7FF7-41F3-4854-A4A9-3E0C4CD22A70}"/>
                    </a:ext>
                  </a:extLst>
                </p:cNvPr>
                <p:cNvGrpSpPr>
                  <a:grpSpLocks/>
                </p:cNvGrpSpPr>
                <p:nvPr/>
              </p:nvGrpSpPr>
              <p:grpSpPr bwMode="auto">
                <a:xfrm>
                  <a:off x="0" y="1209"/>
                  <a:ext cx="1105" cy="500"/>
                  <a:chOff x="0" y="1209"/>
                  <a:chExt cx="1105" cy="500"/>
                </a:xfrm>
              </p:grpSpPr>
              <p:sp>
                <p:nvSpPr>
                  <p:cNvPr id="38067" name="Rectangle 83">
                    <a:extLst>
                      <a:ext uri="{FF2B5EF4-FFF2-40B4-BE49-F238E27FC236}">
                        <a16:creationId xmlns:a16="http://schemas.microsoft.com/office/drawing/2014/main" id="{8E2B35BE-09B2-402F-AD90-19A39DF7D9D6}"/>
                      </a:ext>
                    </a:extLst>
                  </p:cNvPr>
                  <p:cNvSpPr>
                    <a:spLocks noChangeArrowheads="1"/>
                  </p:cNvSpPr>
                  <p:nvPr/>
                </p:nvSpPr>
                <p:spPr bwMode="auto">
                  <a:xfrm>
                    <a:off x="0" y="1209"/>
                    <a:ext cx="1102" cy="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68" name="Group 82">
                    <a:extLst>
                      <a:ext uri="{FF2B5EF4-FFF2-40B4-BE49-F238E27FC236}">
                        <a16:creationId xmlns:a16="http://schemas.microsoft.com/office/drawing/2014/main" id="{1ABE09C0-90F5-49F6-8DD9-D27F59A50168}"/>
                      </a:ext>
                    </a:extLst>
                  </p:cNvPr>
                  <p:cNvGrpSpPr>
                    <a:grpSpLocks/>
                  </p:cNvGrpSpPr>
                  <p:nvPr/>
                </p:nvGrpSpPr>
                <p:grpSpPr bwMode="auto">
                  <a:xfrm>
                    <a:off x="0" y="1209"/>
                    <a:ext cx="1105" cy="500"/>
                    <a:chOff x="0" y="1209"/>
                    <a:chExt cx="1105" cy="500"/>
                  </a:xfrm>
                </p:grpSpPr>
                <p:sp>
                  <p:nvSpPr>
                    <p:cNvPr id="38069" name="Rectangle 23">
                      <a:extLst>
                        <a:ext uri="{FF2B5EF4-FFF2-40B4-BE49-F238E27FC236}">
                          <a16:creationId xmlns:a16="http://schemas.microsoft.com/office/drawing/2014/main" id="{99E2E7E0-2FBE-4570-AFD3-C40FEBA1C5E4}"/>
                        </a:ext>
                      </a:extLst>
                    </p:cNvPr>
                    <p:cNvSpPr>
                      <a:spLocks noChangeArrowheads="1"/>
                    </p:cNvSpPr>
                    <p:nvPr/>
                  </p:nvSpPr>
                  <p:spPr bwMode="auto">
                    <a:xfrm>
                      <a:off x="43" y="1209"/>
                      <a:ext cx="1062" cy="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ELIGIBILITY/ENROLLMENT</a:t>
                      </a:r>
                      <a:endParaRPr kumimoji="0" lang="en-US"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70" name="Rectangle 81">
                      <a:extLst>
                        <a:ext uri="{FF2B5EF4-FFF2-40B4-BE49-F238E27FC236}">
                          <a16:creationId xmlns:a16="http://schemas.microsoft.com/office/drawing/2014/main" id="{6F0E67A1-2E27-44CF-A4C2-1A71FB1449A3}"/>
                        </a:ext>
                      </a:extLst>
                    </p:cNvPr>
                    <p:cNvSpPr>
                      <a:spLocks noChangeArrowheads="1"/>
                    </p:cNvSpPr>
                    <p:nvPr/>
                  </p:nvSpPr>
                  <p:spPr bwMode="auto">
                    <a:xfrm>
                      <a:off x="0" y="1209"/>
                      <a:ext cx="1102"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52" name="Group 86">
                  <a:extLst>
                    <a:ext uri="{FF2B5EF4-FFF2-40B4-BE49-F238E27FC236}">
                      <a16:creationId xmlns:a16="http://schemas.microsoft.com/office/drawing/2014/main" id="{86351F9B-4A97-46B6-93BC-C44C973F9381}"/>
                    </a:ext>
                  </a:extLst>
                </p:cNvPr>
                <p:cNvGrpSpPr>
                  <a:grpSpLocks/>
                </p:cNvGrpSpPr>
                <p:nvPr/>
              </p:nvGrpSpPr>
              <p:grpSpPr bwMode="auto">
                <a:xfrm>
                  <a:off x="1102" y="1209"/>
                  <a:ext cx="604" cy="500"/>
                  <a:chOff x="1102" y="1209"/>
                  <a:chExt cx="604" cy="500"/>
                </a:xfrm>
              </p:grpSpPr>
              <p:sp>
                <p:nvSpPr>
                  <p:cNvPr id="38065" name="Rectangle 24">
                    <a:extLst>
                      <a:ext uri="{FF2B5EF4-FFF2-40B4-BE49-F238E27FC236}">
                        <a16:creationId xmlns:a16="http://schemas.microsoft.com/office/drawing/2014/main" id="{9F8DDC64-D2A2-40CD-B392-5B643B3891B2}"/>
                      </a:ext>
                    </a:extLst>
                  </p:cNvPr>
                  <p:cNvSpPr>
                    <a:spLocks noChangeArrowheads="1"/>
                  </p:cNvSpPr>
                  <p:nvPr/>
                </p:nvSpPr>
                <p:spPr bwMode="auto">
                  <a:xfrm>
                    <a:off x="1145" y="1209"/>
                    <a:ext cx="51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66" name="Rectangle 85">
                    <a:extLst>
                      <a:ext uri="{FF2B5EF4-FFF2-40B4-BE49-F238E27FC236}">
                        <a16:creationId xmlns:a16="http://schemas.microsoft.com/office/drawing/2014/main" id="{F9F3B74F-9575-4B01-BFA3-F0BB68A1605F}"/>
                      </a:ext>
                    </a:extLst>
                  </p:cNvPr>
                  <p:cNvSpPr>
                    <a:spLocks noChangeArrowheads="1"/>
                  </p:cNvSpPr>
                  <p:nvPr/>
                </p:nvSpPr>
                <p:spPr bwMode="auto">
                  <a:xfrm>
                    <a:off x="1102" y="1209"/>
                    <a:ext cx="604"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3" name="Group 88">
                  <a:extLst>
                    <a:ext uri="{FF2B5EF4-FFF2-40B4-BE49-F238E27FC236}">
                      <a16:creationId xmlns:a16="http://schemas.microsoft.com/office/drawing/2014/main" id="{9ECCA304-B4CD-4BEA-A1FF-C6EA695C0829}"/>
                    </a:ext>
                  </a:extLst>
                </p:cNvPr>
                <p:cNvGrpSpPr>
                  <a:grpSpLocks/>
                </p:cNvGrpSpPr>
                <p:nvPr/>
              </p:nvGrpSpPr>
              <p:grpSpPr bwMode="auto">
                <a:xfrm>
                  <a:off x="1706" y="1209"/>
                  <a:ext cx="604" cy="500"/>
                  <a:chOff x="1706" y="1209"/>
                  <a:chExt cx="604" cy="500"/>
                </a:xfrm>
              </p:grpSpPr>
              <p:sp>
                <p:nvSpPr>
                  <p:cNvPr id="38063" name="Rectangle 25">
                    <a:extLst>
                      <a:ext uri="{FF2B5EF4-FFF2-40B4-BE49-F238E27FC236}">
                        <a16:creationId xmlns:a16="http://schemas.microsoft.com/office/drawing/2014/main" id="{502ACDA1-60AC-4EDC-A4EA-2D91DD0CD272}"/>
                      </a:ext>
                    </a:extLst>
                  </p:cNvPr>
                  <p:cNvSpPr>
                    <a:spLocks noChangeArrowheads="1"/>
                  </p:cNvSpPr>
                  <p:nvPr/>
                </p:nvSpPr>
                <p:spPr bwMode="auto">
                  <a:xfrm>
                    <a:off x="1749" y="1209"/>
                    <a:ext cx="51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64" name="Rectangle 87">
                    <a:extLst>
                      <a:ext uri="{FF2B5EF4-FFF2-40B4-BE49-F238E27FC236}">
                        <a16:creationId xmlns:a16="http://schemas.microsoft.com/office/drawing/2014/main" id="{E1114FBA-FC6C-4326-BF87-1112FF004EF6}"/>
                      </a:ext>
                    </a:extLst>
                  </p:cNvPr>
                  <p:cNvSpPr>
                    <a:spLocks noChangeArrowheads="1"/>
                  </p:cNvSpPr>
                  <p:nvPr/>
                </p:nvSpPr>
                <p:spPr bwMode="auto">
                  <a:xfrm>
                    <a:off x="1706" y="1209"/>
                    <a:ext cx="604"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4" name="Group 90">
                  <a:extLst>
                    <a:ext uri="{FF2B5EF4-FFF2-40B4-BE49-F238E27FC236}">
                      <a16:creationId xmlns:a16="http://schemas.microsoft.com/office/drawing/2014/main" id="{23742A79-9364-472A-8261-E75D839D01ED}"/>
                    </a:ext>
                  </a:extLst>
                </p:cNvPr>
                <p:cNvGrpSpPr>
                  <a:grpSpLocks/>
                </p:cNvGrpSpPr>
                <p:nvPr/>
              </p:nvGrpSpPr>
              <p:grpSpPr bwMode="auto">
                <a:xfrm>
                  <a:off x="2310" y="1209"/>
                  <a:ext cx="604" cy="500"/>
                  <a:chOff x="2310" y="1209"/>
                  <a:chExt cx="604" cy="500"/>
                </a:xfrm>
              </p:grpSpPr>
              <p:sp>
                <p:nvSpPr>
                  <p:cNvPr id="38061" name="Rectangle 26">
                    <a:extLst>
                      <a:ext uri="{FF2B5EF4-FFF2-40B4-BE49-F238E27FC236}">
                        <a16:creationId xmlns:a16="http://schemas.microsoft.com/office/drawing/2014/main" id="{3198C99B-9A73-4A88-990C-D65D1B0C3802}"/>
                      </a:ext>
                    </a:extLst>
                  </p:cNvPr>
                  <p:cNvSpPr>
                    <a:spLocks noChangeArrowheads="1"/>
                  </p:cNvSpPr>
                  <p:nvPr/>
                </p:nvSpPr>
                <p:spPr bwMode="auto">
                  <a:xfrm>
                    <a:off x="2353" y="1209"/>
                    <a:ext cx="51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62" name="Rectangle 89">
                    <a:extLst>
                      <a:ext uri="{FF2B5EF4-FFF2-40B4-BE49-F238E27FC236}">
                        <a16:creationId xmlns:a16="http://schemas.microsoft.com/office/drawing/2014/main" id="{519DBE60-8A50-4C9C-B53B-189BC3A98F57}"/>
                      </a:ext>
                    </a:extLst>
                  </p:cNvPr>
                  <p:cNvSpPr>
                    <a:spLocks noChangeArrowheads="1"/>
                  </p:cNvSpPr>
                  <p:nvPr/>
                </p:nvSpPr>
                <p:spPr bwMode="auto">
                  <a:xfrm>
                    <a:off x="2310" y="1209"/>
                    <a:ext cx="604"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5" name="Group 92">
                  <a:extLst>
                    <a:ext uri="{FF2B5EF4-FFF2-40B4-BE49-F238E27FC236}">
                      <a16:creationId xmlns:a16="http://schemas.microsoft.com/office/drawing/2014/main" id="{7DC0739E-DC5D-435B-B7ED-CA8D1DED76A6}"/>
                    </a:ext>
                  </a:extLst>
                </p:cNvPr>
                <p:cNvGrpSpPr>
                  <a:grpSpLocks/>
                </p:cNvGrpSpPr>
                <p:nvPr/>
              </p:nvGrpSpPr>
              <p:grpSpPr bwMode="auto">
                <a:xfrm>
                  <a:off x="2914" y="1209"/>
                  <a:ext cx="604" cy="500"/>
                  <a:chOff x="2914" y="1209"/>
                  <a:chExt cx="604" cy="500"/>
                </a:xfrm>
              </p:grpSpPr>
              <p:sp>
                <p:nvSpPr>
                  <p:cNvPr id="38059" name="Rectangle 27">
                    <a:extLst>
                      <a:ext uri="{FF2B5EF4-FFF2-40B4-BE49-F238E27FC236}">
                        <a16:creationId xmlns:a16="http://schemas.microsoft.com/office/drawing/2014/main" id="{F446CA97-0F67-4F2F-844F-6409EA885641}"/>
                      </a:ext>
                    </a:extLst>
                  </p:cNvPr>
                  <p:cNvSpPr>
                    <a:spLocks noChangeArrowheads="1"/>
                  </p:cNvSpPr>
                  <p:nvPr/>
                </p:nvSpPr>
                <p:spPr bwMode="auto">
                  <a:xfrm>
                    <a:off x="2957" y="1209"/>
                    <a:ext cx="51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60" name="Rectangle 91">
                    <a:extLst>
                      <a:ext uri="{FF2B5EF4-FFF2-40B4-BE49-F238E27FC236}">
                        <a16:creationId xmlns:a16="http://schemas.microsoft.com/office/drawing/2014/main" id="{5BDD7E83-4E0F-46E5-8C63-F29F552D3A7F}"/>
                      </a:ext>
                    </a:extLst>
                  </p:cNvPr>
                  <p:cNvSpPr>
                    <a:spLocks noChangeArrowheads="1"/>
                  </p:cNvSpPr>
                  <p:nvPr/>
                </p:nvSpPr>
                <p:spPr bwMode="auto">
                  <a:xfrm>
                    <a:off x="2914" y="1209"/>
                    <a:ext cx="604"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56" name="Group 94">
                  <a:extLst>
                    <a:ext uri="{FF2B5EF4-FFF2-40B4-BE49-F238E27FC236}">
                      <a16:creationId xmlns:a16="http://schemas.microsoft.com/office/drawing/2014/main" id="{459C3213-7FD9-4422-B58B-DAB5A1EF12EC}"/>
                    </a:ext>
                  </a:extLst>
                </p:cNvPr>
                <p:cNvGrpSpPr>
                  <a:grpSpLocks/>
                </p:cNvGrpSpPr>
                <p:nvPr/>
              </p:nvGrpSpPr>
              <p:grpSpPr bwMode="auto">
                <a:xfrm>
                  <a:off x="3518" y="1209"/>
                  <a:ext cx="604" cy="500"/>
                  <a:chOff x="3518" y="1209"/>
                  <a:chExt cx="604" cy="500"/>
                </a:xfrm>
              </p:grpSpPr>
              <p:sp>
                <p:nvSpPr>
                  <p:cNvPr id="38057" name="Rectangle 28">
                    <a:extLst>
                      <a:ext uri="{FF2B5EF4-FFF2-40B4-BE49-F238E27FC236}">
                        <a16:creationId xmlns:a16="http://schemas.microsoft.com/office/drawing/2014/main" id="{0E180ADF-94E1-444E-984E-D6C645749B6D}"/>
                      </a:ext>
                    </a:extLst>
                  </p:cNvPr>
                  <p:cNvSpPr>
                    <a:spLocks noChangeArrowheads="1"/>
                  </p:cNvSpPr>
                  <p:nvPr/>
                </p:nvSpPr>
                <p:spPr bwMode="auto">
                  <a:xfrm>
                    <a:off x="3561" y="1209"/>
                    <a:ext cx="51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58" name="Rectangle 93">
                    <a:extLst>
                      <a:ext uri="{FF2B5EF4-FFF2-40B4-BE49-F238E27FC236}">
                        <a16:creationId xmlns:a16="http://schemas.microsoft.com/office/drawing/2014/main" id="{3C2C32F4-F906-48A4-84B3-670146CB80DB}"/>
                      </a:ext>
                    </a:extLst>
                  </p:cNvPr>
                  <p:cNvSpPr>
                    <a:spLocks noChangeArrowheads="1"/>
                  </p:cNvSpPr>
                  <p:nvPr/>
                </p:nvSpPr>
                <p:spPr bwMode="auto">
                  <a:xfrm>
                    <a:off x="3518" y="1209"/>
                    <a:ext cx="604" cy="5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38032" name="Rectangle 96">
                <a:extLst>
                  <a:ext uri="{FF2B5EF4-FFF2-40B4-BE49-F238E27FC236}">
                    <a16:creationId xmlns:a16="http://schemas.microsoft.com/office/drawing/2014/main" id="{82CFEA44-DA80-4AE3-BD11-6048959E8C5A}"/>
                  </a:ext>
                </a:extLst>
              </p:cNvPr>
              <p:cNvSpPr>
                <a:spLocks noChangeArrowheads="1"/>
              </p:cNvSpPr>
              <p:nvPr/>
            </p:nvSpPr>
            <p:spPr bwMode="auto">
              <a:xfrm>
                <a:off x="-3" y="-3"/>
                <a:ext cx="4128" cy="1715"/>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15" name="Group 185">
              <a:extLst>
                <a:ext uri="{FF2B5EF4-FFF2-40B4-BE49-F238E27FC236}">
                  <a16:creationId xmlns:a16="http://schemas.microsoft.com/office/drawing/2014/main" id="{8FDF540A-A07F-425F-9A6C-6AE34662585C}"/>
                </a:ext>
              </a:extLst>
            </p:cNvPr>
            <p:cNvGrpSpPr>
              <a:grpSpLocks/>
            </p:cNvGrpSpPr>
            <p:nvPr/>
          </p:nvGrpSpPr>
          <p:grpSpPr bwMode="auto">
            <a:xfrm>
              <a:off x="4674066" y="1732628"/>
              <a:ext cx="1107420" cy="2229534"/>
              <a:chOff x="0" y="0"/>
              <a:chExt cx="604" cy="1612"/>
            </a:xfrm>
          </p:grpSpPr>
          <p:grpSp>
            <p:nvGrpSpPr>
              <p:cNvPr id="38017" name="Group 178">
                <a:extLst>
                  <a:ext uri="{FF2B5EF4-FFF2-40B4-BE49-F238E27FC236}">
                    <a16:creationId xmlns:a16="http://schemas.microsoft.com/office/drawing/2014/main" id="{96275E6E-096E-4A5E-A944-A9848EE6795E}"/>
                  </a:ext>
                </a:extLst>
              </p:cNvPr>
              <p:cNvGrpSpPr>
                <a:grpSpLocks/>
              </p:cNvGrpSpPr>
              <p:nvPr/>
            </p:nvGrpSpPr>
            <p:grpSpPr bwMode="auto">
              <a:xfrm>
                <a:off x="0" y="0"/>
                <a:ext cx="604" cy="403"/>
                <a:chOff x="0" y="0"/>
                <a:chExt cx="604" cy="403"/>
              </a:xfrm>
            </p:grpSpPr>
            <p:sp>
              <p:nvSpPr>
                <p:cNvPr id="38027" name="Rectangle 177">
                  <a:extLst>
                    <a:ext uri="{FF2B5EF4-FFF2-40B4-BE49-F238E27FC236}">
                      <a16:creationId xmlns:a16="http://schemas.microsoft.com/office/drawing/2014/main" id="{1AA44E1D-D6A8-4C6B-A120-5C60F28BB1D6}"/>
                    </a:ext>
                  </a:extLst>
                </p:cNvPr>
                <p:cNvSpPr>
                  <a:spLocks noChangeArrowheads="1"/>
                </p:cNvSpPr>
                <p:nvPr/>
              </p:nvSpPr>
              <p:spPr bwMode="auto">
                <a:xfrm>
                  <a:off x="0"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28" name="Group 176">
                  <a:extLst>
                    <a:ext uri="{FF2B5EF4-FFF2-40B4-BE49-F238E27FC236}">
                      <a16:creationId xmlns:a16="http://schemas.microsoft.com/office/drawing/2014/main" id="{97ADF6BD-D232-4E17-96CA-171A454AA6C5}"/>
                    </a:ext>
                  </a:extLst>
                </p:cNvPr>
                <p:cNvGrpSpPr>
                  <a:grpSpLocks/>
                </p:cNvGrpSpPr>
                <p:nvPr/>
              </p:nvGrpSpPr>
              <p:grpSpPr bwMode="auto">
                <a:xfrm>
                  <a:off x="0" y="0"/>
                  <a:ext cx="604" cy="403"/>
                  <a:chOff x="0" y="0"/>
                  <a:chExt cx="604" cy="403"/>
                </a:xfrm>
              </p:grpSpPr>
              <p:sp>
                <p:nvSpPr>
                  <p:cNvPr id="38029" name="Rectangle 171">
                    <a:extLst>
                      <a:ext uri="{FF2B5EF4-FFF2-40B4-BE49-F238E27FC236}">
                        <a16:creationId xmlns:a16="http://schemas.microsoft.com/office/drawing/2014/main" id="{389D6C47-80F7-44CF-AE21-CB44F3225B8E}"/>
                      </a:ext>
                    </a:extLst>
                  </p:cNvPr>
                  <p:cNvSpPr>
                    <a:spLocks noChangeArrowheads="1"/>
                  </p:cNvSpPr>
                  <p:nvPr/>
                </p:nvSpPr>
                <p:spPr bwMode="auto">
                  <a:xfrm>
                    <a:off x="43"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4/13/2020</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30" name="Rectangle 175">
                    <a:extLst>
                      <a:ext uri="{FF2B5EF4-FFF2-40B4-BE49-F238E27FC236}">
                        <a16:creationId xmlns:a16="http://schemas.microsoft.com/office/drawing/2014/main" id="{21E42F4F-4FFC-417C-91B2-CB5E4419FEAA}"/>
                      </a:ext>
                    </a:extLst>
                  </p:cNvPr>
                  <p:cNvSpPr>
                    <a:spLocks noChangeArrowheads="1"/>
                  </p:cNvSpPr>
                  <p:nvPr/>
                </p:nvSpPr>
                <p:spPr bwMode="auto">
                  <a:xfrm>
                    <a:off x="0"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8018" name="Group 180">
                <a:extLst>
                  <a:ext uri="{FF2B5EF4-FFF2-40B4-BE49-F238E27FC236}">
                    <a16:creationId xmlns:a16="http://schemas.microsoft.com/office/drawing/2014/main" id="{7675BB9A-13CF-4D34-AB08-DB3F1CA876B7}"/>
                  </a:ext>
                </a:extLst>
              </p:cNvPr>
              <p:cNvGrpSpPr>
                <a:grpSpLocks/>
              </p:cNvGrpSpPr>
              <p:nvPr/>
            </p:nvGrpSpPr>
            <p:grpSpPr bwMode="auto">
              <a:xfrm>
                <a:off x="0" y="403"/>
                <a:ext cx="604" cy="403"/>
                <a:chOff x="0" y="403"/>
                <a:chExt cx="604" cy="403"/>
              </a:xfrm>
            </p:grpSpPr>
            <p:sp>
              <p:nvSpPr>
                <p:cNvPr id="38025" name="Rectangle 172">
                  <a:extLst>
                    <a:ext uri="{FF2B5EF4-FFF2-40B4-BE49-F238E27FC236}">
                      <a16:creationId xmlns:a16="http://schemas.microsoft.com/office/drawing/2014/main" id="{3AA509CB-19E1-45A9-9593-DA1019DE7170}"/>
                    </a:ext>
                  </a:extLst>
                </p:cNvPr>
                <p:cNvSpPr>
                  <a:spLocks noChangeArrowheads="1"/>
                </p:cNvSpPr>
                <p:nvPr/>
              </p:nvSpPr>
              <p:spPr bwMode="auto">
                <a:xfrm>
                  <a:off x="43"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26" name="Rectangle 179">
                  <a:extLst>
                    <a:ext uri="{FF2B5EF4-FFF2-40B4-BE49-F238E27FC236}">
                      <a16:creationId xmlns:a16="http://schemas.microsoft.com/office/drawing/2014/main" id="{5387406C-C867-4E03-ABC4-5274497E65DC}"/>
                    </a:ext>
                  </a:extLst>
                </p:cNvPr>
                <p:cNvSpPr>
                  <a:spLocks noChangeArrowheads="1"/>
                </p:cNvSpPr>
                <p:nvPr/>
              </p:nvSpPr>
              <p:spPr bwMode="auto">
                <a:xfrm>
                  <a:off x="0"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19" name="Group 182">
                <a:extLst>
                  <a:ext uri="{FF2B5EF4-FFF2-40B4-BE49-F238E27FC236}">
                    <a16:creationId xmlns:a16="http://schemas.microsoft.com/office/drawing/2014/main" id="{BB0C48A1-AE0C-45FE-9E02-F80E90247CEF}"/>
                  </a:ext>
                </a:extLst>
              </p:cNvPr>
              <p:cNvGrpSpPr>
                <a:grpSpLocks/>
              </p:cNvGrpSpPr>
              <p:nvPr/>
            </p:nvGrpSpPr>
            <p:grpSpPr bwMode="auto">
              <a:xfrm>
                <a:off x="0" y="806"/>
                <a:ext cx="604" cy="403"/>
                <a:chOff x="0" y="806"/>
                <a:chExt cx="604" cy="403"/>
              </a:xfrm>
            </p:grpSpPr>
            <p:sp>
              <p:nvSpPr>
                <p:cNvPr id="38023" name="Rectangle 173">
                  <a:extLst>
                    <a:ext uri="{FF2B5EF4-FFF2-40B4-BE49-F238E27FC236}">
                      <a16:creationId xmlns:a16="http://schemas.microsoft.com/office/drawing/2014/main" id="{B1CAC35C-0774-4F68-B1F3-31D6A56FED23}"/>
                    </a:ext>
                  </a:extLst>
                </p:cNvPr>
                <p:cNvSpPr>
                  <a:spLocks noChangeArrowheads="1"/>
                </p:cNvSpPr>
                <p:nvPr/>
              </p:nvSpPr>
              <p:spPr bwMode="auto">
                <a:xfrm>
                  <a:off x="43"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24" name="Rectangle 181">
                  <a:extLst>
                    <a:ext uri="{FF2B5EF4-FFF2-40B4-BE49-F238E27FC236}">
                      <a16:creationId xmlns:a16="http://schemas.microsoft.com/office/drawing/2014/main" id="{1A2C46B3-883F-4147-83CE-AD42B0EAF228}"/>
                    </a:ext>
                  </a:extLst>
                </p:cNvPr>
                <p:cNvSpPr>
                  <a:spLocks noChangeArrowheads="1"/>
                </p:cNvSpPr>
                <p:nvPr/>
              </p:nvSpPr>
              <p:spPr bwMode="auto">
                <a:xfrm>
                  <a:off x="0"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8020" name="Group 184">
                <a:extLst>
                  <a:ext uri="{FF2B5EF4-FFF2-40B4-BE49-F238E27FC236}">
                    <a16:creationId xmlns:a16="http://schemas.microsoft.com/office/drawing/2014/main" id="{96DDCCDF-E34B-43E2-A2E0-C7F1FAA7FA40}"/>
                  </a:ext>
                </a:extLst>
              </p:cNvPr>
              <p:cNvGrpSpPr>
                <a:grpSpLocks/>
              </p:cNvGrpSpPr>
              <p:nvPr/>
            </p:nvGrpSpPr>
            <p:grpSpPr bwMode="auto">
              <a:xfrm>
                <a:off x="0" y="1209"/>
                <a:ext cx="604" cy="403"/>
                <a:chOff x="0" y="1209"/>
                <a:chExt cx="604" cy="403"/>
              </a:xfrm>
            </p:grpSpPr>
            <p:sp>
              <p:nvSpPr>
                <p:cNvPr id="38021" name="Rectangle 174">
                  <a:extLst>
                    <a:ext uri="{FF2B5EF4-FFF2-40B4-BE49-F238E27FC236}">
                      <a16:creationId xmlns:a16="http://schemas.microsoft.com/office/drawing/2014/main" id="{F1D070B3-15EC-4207-BB19-EF6E18EA63F7}"/>
                    </a:ext>
                  </a:extLst>
                </p:cNvPr>
                <p:cNvSpPr>
                  <a:spLocks noChangeArrowheads="1"/>
                </p:cNvSpPr>
                <p:nvPr/>
              </p:nvSpPr>
              <p:spPr bwMode="auto">
                <a:xfrm>
                  <a:off x="43" y="1209"/>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8022" name="Rectangle 183">
                  <a:extLst>
                    <a:ext uri="{FF2B5EF4-FFF2-40B4-BE49-F238E27FC236}">
                      <a16:creationId xmlns:a16="http://schemas.microsoft.com/office/drawing/2014/main" id="{A122738E-9B65-4CC0-A8B9-406C7BC2D06E}"/>
                    </a:ext>
                  </a:extLst>
                </p:cNvPr>
                <p:cNvSpPr>
                  <a:spLocks noChangeArrowheads="1"/>
                </p:cNvSpPr>
                <p:nvPr/>
              </p:nvSpPr>
              <p:spPr bwMode="auto">
                <a:xfrm>
                  <a:off x="0" y="1209"/>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79981" name="Group 246">
              <a:extLst>
                <a:ext uri="{FF2B5EF4-FFF2-40B4-BE49-F238E27FC236}">
                  <a16:creationId xmlns:a16="http://schemas.microsoft.com/office/drawing/2014/main" id="{A597712C-13DB-41B9-86EE-940939BBD194}"/>
                </a:ext>
              </a:extLst>
            </p:cNvPr>
            <p:cNvGrpSpPr>
              <a:grpSpLocks/>
            </p:cNvGrpSpPr>
            <p:nvPr/>
          </p:nvGrpSpPr>
          <p:grpSpPr bwMode="auto">
            <a:xfrm>
              <a:off x="5790229" y="1736822"/>
              <a:ext cx="5399741" cy="2281735"/>
              <a:chOff x="-3" y="-3"/>
              <a:chExt cx="2422" cy="1618"/>
            </a:xfrm>
          </p:grpSpPr>
          <p:grpSp>
            <p:nvGrpSpPr>
              <p:cNvPr id="37957" name="Group 244">
                <a:extLst>
                  <a:ext uri="{FF2B5EF4-FFF2-40B4-BE49-F238E27FC236}">
                    <a16:creationId xmlns:a16="http://schemas.microsoft.com/office/drawing/2014/main" id="{E28C7FA5-3EED-4EE5-90AB-7D86BBB4F5BC}"/>
                  </a:ext>
                </a:extLst>
              </p:cNvPr>
              <p:cNvGrpSpPr>
                <a:grpSpLocks/>
              </p:cNvGrpSpPr>
              <p:nvPr/>
            </p:nvGrpSpPr>
            <p:grpSpPr bwMode="auto">
              <a:xfrm>
                <a:off x="0" y="0"/>
                <a:ext cx="2416" cy="1612"/>
                <a:chOff x="0" y="0"/>
                <a:chExt cx="2416" cy="1612"/>
              </a:xfrm>
            </p:grpSpPr>
            <p:grpSp>
              <p:nvGrpSpPr>
                <p:cNvPr id="37959" name="Group 207">
                  <a:extLst>
                    <a:ext uri="{FF2B5EF4-FFF2-40B4-BE49-F238E27FC236}">
                      <a16:creationId xmlns:a16="http://schemas.microsoft.com/office/drawing/2014/main" id="{E7E522AC-7B28-459A-8A63-25356FB1E138}"/>
                    </a:ext>
                  </a:extLst>
                </p:cNvPr>
                <p:cNvGrpSpPr>
                  <a:grpSpLocks/>
                </p:cNvGrpSpPr>
                <p:nvPr/>
              </p:nvGrpSpPr>
              <p:grpSpPr bwMode="auto">
                <a:xfrm>
                  <a:off x="0" y="0"/>
                  <a:ext cx="604" cy="403"/>
                  <a:chOff x="0" y="0"/>
                  <a:chExt cx="604" cy="403"/>
                </a:xfrm>
              </p:grpSpPr>
              <p:sp>
                <p:nvSpPr>
                  <p:cNvPr id="38011" name="Rectangle 206">
                    <a:extLst>
                      <a:ext uri="{FF2B5EF4-FFF2-40B4-BE49-F238E27FC236}">
                        <a16:creationId xmlns:a16="http://schemas.microsoft.com/office/drawing/2014/main" id="{88630115-544D-4974-9278-C06BEC516D24}"/>
                      </a:ext>
                    </a:extLst>
                  </p:cNvPr>
                  <p:cNvSpPr>
                    <a:spLocks noChangeArrowheads="1"/>
                  </p:cNvSpPr>
                  <p:nvPr/>
                </p:nvSpPr>
                <p:spPr bwMode="auto">
                  <a:xfrm>
                    <a:off x="0"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12" name="Group 205">
                    <a:extLst>
                      <a:ext uri="{FF2B5EF4-FFF2-40B4-BE49-F238E27FC236}">
                        <a16:creationId xmlns:a16="http://schemas.microsoft.com/office/drawing/2014/main" id="{9A281D86-F791-4423-A9C5-500FCB64FD4E}"/>
                      </a:ext>
                    </a:extLst>
                  </p:cNvPr>
                  <p:cNvGrpSpPr>
                    <a:grpSpLocks/>
                  </p:cNvGrpSpPr>
                  <p:nvPr/>
                </p:nvGrpSpPr>
                <p:grpSpPr bwMode="auto">
                  <a:xfrm>
                    <a:off x="0" y="0"/>
                    <a:ext cx="604" cy="403"/>
                    <a:chOff x="0" y="0"/>
                    <a:chExt cx="604" cy="403"/>
                  </a:xfrm>
                </p:grpSpPr>
                <p:sp>
                  <p:nvSpPr>
                    <p:cNvPr id="38013" name="Rectangle 188">
                      <a:extLst>
                        <a:ext uri="{FF2B5EF4-FFF2-40B4-BE49-F238E27FC236}">
                          <a16:creationId xmlns:a16="http://schemas.microsoft.com/office/drawing/2014/main" id="{B285F48B-282C-4630-82DB-DEB007A51BEB}"/>
                        </a:ext>
                      </a:extLst>
                    </p:cNvPr>
                    <p:cNvSpPr>
                      <a:spLocks noChangeArrowheads="1"/>
                    </p:cNvSpPr>
                    <p:nvPr/>
                  </p:nvSpPr>
                  <p:spPr bwMode="auto">
                    <a:xfrm>
                      <a:off x="43"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4/14/2020</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14" name="Rectangle 204">
                      <a:extLst>
                        <a:ext uri="{FF2B5EF4-FFF2-40B4-BE49-F238E27FC236}">
                          <a16:creationId xmlns:a16="http://schemas.microsoft.com/office/drawing/2014/main" id="{9F4C745C-379B-4C99-A56E-DF8565216133}"/>
                        </a:ext>
                      </a:extLst>
                    </p:cNvPr>
                    <p:cNvSpPr>
                      <a:spLocks noChangeArrowheads="1"/>
                    </p:cNvSpPr>
                    <p:nvPr/>
                  </p:nvSpPr>
                  <p:spPr bwMode="auto">
                    <a:xfrm>
                      <a:off x="0"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7960" name="Group 211">
                  <a:extLst>
                    <a:ext uri="{FF2B5EF4-FFF2-40B4-BE49-F238E27FC236}">
                      <a16:creationId xmlns:a16="http://schemas.microsoft.com/office/drawing/2014/main" id="{021A1B4D-C1F4-474C-8527-0EF7B1EA8C5C}"/>
                    </a:ext>
                  </a:extLst>
                </p:cNvPr>
                <p:cNvGrpSpPr>
                  <a:grpSpLocks/>
                </p:cNvGrpSpPr>
                <p:nvPr/>
              </p:nvGrpSpPr>
              <p:grpSpPr bwMode="auto">
                <a:xfrm>
                  <a:off x="604" y="0"/>
                  <a:ext cx="604" cy="403"/>
                  <a:chOff x="604" y="0"/>
                  <a:chExt cx="604" cy="403"/>
                </a:xfrm>
              </p:grpSpPr>
              <p:sp>
                <p:nvSpPr>
                  <p:cNvPr id="38007" name="Rectangle 210">
                    <a:extLst>
                      <a:ext uri="{FF2B5EF4-FFF2-40B4-BE49-F238E27FC236}">
                        <a16:creationId xmlns:a16="http://schemas.microsoft.com/office/drawing/2014/main" id="{7D686BBD-819F-4BFA-B8C7-301406C845A6}"/>
                      </a:ext>
                    </a:extLst>
                  </p:cNvPr>
                  <p:cNvSpPr>
                    <a:spLocks noChangeArrowheads="1"/>
                  </p:cNvSpPr>
                  <p:nvPr/>
                </p:nvSpPr>
                <p:spPr bwMode="auto">
                  <a:xfrm>
                    <a:off x="604"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08" name="Group 209">
                    <a:extLst>
                      <a:ext uri="{FF2B5EF4-FFF2-40B4-BE49-F238E27FC236}">
                        <a16:creationId xmlns:a16="http://schemas.microsoft.com/office/drawing/2014/main" id="{D15E6F9F-4AA3-406E-84EC-16EA3F86509C}"/>
                      </a:ext>
                    </a:extLst>
                  </p:cNvPr>
                  <p:cNvGrpSpPr>
                    <a:grpSpLocks/>
                  </p:cNvGrpSpPr>
                  <p:nvPr/>
                </p:nvGrpSpPr>
                <p:grpSpPr bwMode="auto">
                  <a:xfrm>
                    <a:off x="604" y="0"/>
                    <a:ext cx="604" cy="403"/>
                    <a:chOff x="604" y="0"/>
                    <a:chExt cx="604" cy="403"/>
                  </a:xfrm>
                </p:grpSpPr>
                <p:sp>
                  <p:nvSpPr>
                    <p:cNvPr id="38009" name="Rectangle 189">
                      <a:extLst>
                        <a:ext uri="{FF2B5EF4-FFF2-40B4-BE49-F238E27FC236}">
                          <a16:creationId xmlns:a16="http://schemas.microsoft.com/office/drawing/2014/main" id="{4EEEA5A6-73E4-4EA8-8B2B-64F0B1E20827}"/>
                        </a:ext>
                      </a:extLst>
                    </p:cNvPr>
                    <p:cNvSpPr>
                      <a:spLocks noChangeArrowheads="1"/>
                    </p:cNvSpPr>
                    <p:nvPr/>
                  </p:nvSpPr>
                  <p:spPr bwMode="auto">
                    <a:xfrm>
                      <a:off x="647"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4/15/2020</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10" name="Rectangle 208">
                      <a:extLst>
                        <a:ext uri="{FF2B5EF4-FFF2-40B4-BE49-F238E27FC236}">
                          <a16:creationId xmlns:a16="http://schemas.microsoft.com/office/drawing/2014/main" id="{C6416399-1CE0-4F52-A831-192DE455FAA4}"/>
                        </a:ext>
                      </a:extLst>
                    </p:cNvPr>
                    <p:cNvSpPr>
                      <a:spLocks noChangeArrowheads="1"/>
                    </p:cNvSpPr>
                    <p:nvPr/>
                  </p:nvSpPr>
                  <p:spPr bwMode="auto">
                    <a:xfrm>
                      <a:off x="604"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7961" name="Group 215">
                  <a:extLst>
                    <a:ext uri="{FF2B5EF4-FFF2-40B4-BE49-F238E27FC236}">
                      <a16:creationId xmlns:a16="http://schemas.microsoft.com/office/drawing/2014/main" id="{8D4A84B1-EA16-4967-A460-5771EF5F5342}"/>
                    </a:ext>
                  </a:extLst>
                </p:cNvPr>
                <p:cNvGrpSpPr>
                  <a:grpSpLocks/>
                </p:cNvGrpSpPr>
                <p:nvPr/>
              </p:nvGrpSpPr>
              <p:grpSpPr bwMode="auto">
                <a:xfrm>
                  <a:off x="1208" y="0"/>
                  <a:ext cx="604" cy="403"/>
                  <a:chOff x="1208" y="0"/>
                  <a:chExt cx="604" cy="403"/>
                </a:xfrm>
              </p:grpSpPr>
              <p:sp>
                <p:nvSpPr>
                  <p:cNvPr id="38003" name="Rectangle 214">
                    <a:extLst>
                      <a:ext uri="{FF2B5EF4-FFF2-40B4-BE49-F238E27FC236}">
                        <a16:creationId xmlns:a16="http://schemas.microsoft.com/office/drawing/2014/main" id="{0DB6AA68-D37F-4046-9D1C-C4D060CC3D8E}"/>
                      </a:ext>
                    </a:extLst>
                  </p:cNvPr>
                  <p:cNvSpPr>
                    <a:spLocks noChangeArrowheads="1"/>
                  </p:cNvSpPr>
                  <p:nvPr/>
                </p:nvSpPr>
                <p:spPr bwMode="auto">
                  <a:xfrm>
                    <a:off x="1208"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04" name="Group 213">
                    <a:extLst>
                      <a:ext uri="{FF2B5EF4-FFF2-40B4-BE49-F238E27FC236}">
                        <a16:creationId xmlns:a16="http://schemas.microsoft.com/office/drawing/2014/main" id="{EB44B4B6-822A-45E6-A94A-535623B79E00}"/>
                      </a:ext>
                    </a:extLst>
                  </p:cNvPr>
                  <p:cNvGrpSpPr>
                    <a:grpSpLocks/>
                  </p:cNvGrpSpPr>
                  <p:nvPr/>
                </p:nvGrpSpPr>
                <p:grpSpPr bwMode="auto">
                  <a:xfrm>
                    <a:off x="1208" y="0"/>
                    <a:ext cx="604" cy="403"/>
                    <a:chOff x="1208" y="0"/>
                    <a:chExt cx="604" cy="403"/>
                  </a:xfrm>
                </p:grpSpPr>
                <p:sp>
                  <p:nvSpPr>
                    <p:cNvPr id="38005" name="Rectangle 190">
                      <a:extLst>
                        <a:ext uri="{FF2B5EF4-FFF2-40B4-BE49-F238E27FC236}">
                          <a16:creationId xmlns:a16="http://schemas.microsoft.com/office/drawing/2014/main" id="{7A0E00F7-3D49-46DF-967F-CF3FB0C203CA}"/>
                        </a:ext>
                      </a:extLst>
                    </p:cNvPr>
                    <p:cNvSpPr>
                      <a:spLocks noChangeArrowheads="1"/>
                    </p:cNvSpPr>
                    <p:nvPr/>
                  </p:nvSpPr>
                  <p:spPr bwMode="auto">
                    <a:xfrm>
                      <a:off x="1251"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4/16/2020</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06" name="Rectangle 212">
                      <a:extLst>
                        <a:ext uri="{FF2B5EF4-FFF2-40B4-BE49-F238E27FC236}">
                          <a16:creationId xmlns:a16="http://schemas.microsoft.com/office/drawing/2014/main" id="{6950E0A0-9E17-4212-BFE5-07B6BDF7ADAA}"/>
                        </a:ext>
                      </a:extLst>
                    </p:cNvPr>
                    <p:cNvSpPr>
                      <a:spLocks noChangeArrowheads="1"/>
                    </p:cNvSpPr>
                    <p:nvPr/>
                  </p:nvSpPr>
                  <p:spPr bwMode="auto">
                    <a:xfrm>
                      <a:off x="1208"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7962" name="Group 219">
                  <a:extLst>
                    <a:ext uri="{FF2B5EF4-FFF2-40B4-BE49-F238E27FC236}">
                      <a16:creationId xmlns:a16="http://schemas.microsoft.com/office/drawing/2014/main" id="{15633E0C-4CFE-45F5-BEFC-D8E608E90A1C}"/>
                    </a:ext>
                  </a:extLst>
                </p:cNvPr>
                <p:cNvGrpSpPr>
                  <a:grpSpLocks/>
                </p:cNvGrpSpPr>
                <p:nvPr/>
              </p:nvGrpSpPr>
              <p:grpSpPr bwMode="auto">
                <a:xfrm>
                  <a:off x="1812" y="0"/>
                  <a:ext cx="604" cy="403"/>
                  <a:chOff x="1812" y="0"/>
                  <a:chExt cx="604" cy="403"/>
                </a:xfrm>
              </p:grpSpPr>
              <p:sp>
                <p:nvSpPr>
                  <p:cNvPr id="37999" name="Rectangle 218">
                    <a:extLst>
                      <a:ext uri="{FF2B5EF4-FFF2-40B4-BE49-F238E27FC236}">
                        <a16:creationId xmlns:a16="http://schemas.microsoft.com/office/drawing/2014/main" id="{2DCFC990-E3D1-4E0C-84D4-A352B644A975}"/>
                      </a:ext>
                    </a:extLst>
                  </p:cNvPr>
                  <p:cNvSpPr>
                    <a:spLocks noChangeArrowheads="1"/>
                  </p:cNvSpPr>
                  <p:nvPr/>
                </p:nvSpPr>
                <p:spPr bwMode="auto">
                  <a:xfrm>
                    <a:off x="1812" y="0"/>
                    <a:ext cx="604"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38000" name="Group 217">
                    <a:extLst>
                      <a:ext uri="{FF2B5EF4-FFF2-40B4-BE49-F238E27FC236}">
                        <a16:creationId xmlns:a16="http://schemas.microsoft.com/office/drawing/2014/main" id="{3FC72DE4-3736-495B-9A16-A93A40A444AB}"/>
                      </a:ext>
                    </a:extLst>
                  </p:cNvPr>
                  <p:cNvGrpSpPr>
                    <a:grpSpLocks/>
                  </p:cNvGrpSpPr>
                  <p:nvPr/>
                </p:nvGrpSpPr>
                <p:grpSpPr bwMode="auto">
                  <a:xfrm>
                    <a:off x="1812" y="0"/>
                    <a:ext cx="604" cy="403"/>
                    <a:chOff x="1812" y="0"/>
                    <a:chExt cx="604" cy="403"/>
                  </a:xfrm>
                </p:grpSpPr>
                <p:sp>
                  <p:nvSpPr>
                    <p:cNvPr id="38001" name="Rectangle 191">
                      <a:extLst>
                        <a:ext uri="{FF2B5EF4-FFF2-40B4-BE49-F238E27FC236}">
                          <a16:creationId xmlns:a16="http://schemas.microsoft.com/office/drawing/2014/main" id="{E6F5EF16-DBA6-4BE7-917B-B35F96B9536E}"/>
                        </a:ext>
                      </a:extLst>
                    </p:cNvPr>
                    <p:cNvSpPr>
                      <a:spLocks noChangeArrowheads="1"/>
                    </p:cNvSpPr>
                    <p:nvPr/>
                  </p:nvSpPr>
                  <p:spPr bwMode="auto">
                    <a:xfrm>
                      <a:off x="1855" y="0"/>
                      <a:ext cx="518" cy="4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4/17/2020</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8002" name="Rectangle 216">
                      <a:extLst>
                        <a:ext uri="{FF2B5EF4-FFF2-40B4-BE49-F238E27FC236}">
                          <a16:creationId xmlns:a16="http://schemas.microsoft.com/office/drawing/2014/main" id="{09AF6120-D31F-49FD-A386-255C918D2CB0}"/>
                        </a:ext>
                      </a:extLst>
                    </p:cNvPr>
                    <p:cNvSpPr>
                      <a:spLocks noChangeArrowheads="1"/>
                    </p:cNvSpPr>
                    <p:nvPr/>
                  </p:nvSpPr>
                  <p:spPr bwMode="auto">
                    <a:xfrm>
                      <a:off x="1812" y="0"/>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37963" name="Group 221">
                  <a:extLst>
                    <a:ext uri="{FF2B5EF4-FFF2-40B4-BE49-F238E27FC236}">
                      <a16:creationId xmlns:a16="http://schemas.microsoft.com/office/drawing/2014/main" id="{3BD65BCF-3659-45E8-AF71-D3730196E41A}"/>
                    </a:ext>
                  </a:extLst>
                </p:cNvPr>
                <p:cNvGrpSpPr>
                  <a:grpSpLocks/>
                </p:cNvGrpSpPr>
                <p:nvPr/>
              </p:nvGrpSpPr>
              <p:grpSpPr bwMode="auto">
                <a:xfrm>
                  <a:off x="0" y="403"/>
                  <a:ext cx="604" cy="403"/>
                  <a:chOff x="0" y="403"/>
                  <a:chExt cx="604" cy="403"/>
                </a:xfrm>
              </p:grpSpPr>
              <p:sp>
                <p:nvSpPr>
                  <p:cNvPr id="37997" name="Rectangle 192">
                    <a:extLst>
                      <a:ext uri="{FF2B5EF4-FFF2-40B4-BE49-F238E27FC236}">
                        <a16:creationId xmlns:a16="http://schemas.microsoft.com/office/drawing/2014/main" id="{AEA45ED3-709F-4447-A0D2-1C66BCB5D1E3}"/>
                      </a:ext>
                    </a:extLst>
                  </p:cNvPr>
                  <p:cNvSpPr>
                    <a:spLocks noChangeArrowheads="1"/>
                  </p:cNvSpPr>
                  <p:nvPr/>
                </p:nvSpPr>
                <p:spPr bwMode="auto">
                  <a:xfrm>
                    <a:off x="43"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98" name="Rectangle 220">
                    <a:extLst>
                      <a:ext uri="{FF2B5EF4-FFF2-40B4-BE49-F238E27FC236}">
                        <a16:creationId xmlns:a16="http://schemas.microsoft.com/office/drawing/2014/main" id="{A9311023-F84B-4E3D-B24E-048B76DBF905}"/>
                      </a:ext>
                    </a:extLst>
                  </p:cNvPr>
                  <p:cNvSpPr>
                    <a:spLocks noChangeArrowheads="1"/>
                  </p:cNvSpPr>
                  <p:nvPr/>
                </p:nvSpPr>
                <p:spPr bwMode="auto">
                  <a:xfrm>
                    <a:off x="0"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4" name="Group 223">
                  <a:extLst>
                    <a:ext uri="{FF2B5EF4-FFF2-40B4-BE49-F238E27FC236}">
                      <a16:creationId xmlns:a16="http://schemas.microsoft.com/office/drawing/2014/main" id="{E8465371-16AD-4F36-ABD2-E1800BAF3DDA}"/>
                    </a:ext>
                  </a:extLst>
                </p:cNvPr>
                <p:cNvGrpSpPr>
                  <a:grpSpLocks/>
                </p:cNvGrpSpPr>
                <p:nvPr/>
              </p:nvGrpSpPr>
              <p:grpSpPr bwMode="auto">
                <a:xfrm>
                  <a:off x="604" y="403"/>
                  <a:ext cx="604" cy="403"/>
                  <a:chOff x="604" y="403"/>
                  <a:chExt cx="604" cy="403"/>
                </a:xfrm>
              </p:grpSpPr>
              <p:sp>
                <p:nvSpPr>
                  <p:cNvPr id="37995" name="Rectangle 193">
                    <a:extLst>
                      <a:ext uri="{FF2B5EF4-FFF2-40B4-BE49-F238E27FC236}">
                        <a16:creationId xmlns:a16="http://schemas.microsoft.com/office/drawing/2014/main" id="{48C05E2E-D182-4513-9034-8ED109D26D67}"/>
                      </a:ext>
                    </a:extLst>
                  </p:cNvPr>
                  <p:cNvSpPr>
                    <a:spLocks noChangeArrowheads="1"/>
                  </p:cNvSpPr>
                  <p:nvPr/>
                </p:nvSpPr>
                <p:spPr bwMode="auto">
                  <a:xfrm>
                    <a:off x="647"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7996" name="Rectangle 222">
                    <a:extLst>
                      <a:ext uri="{FF2B5EF4-FFF2-40B4-BE49-F238E27FC236}">
                        <a16:creationId xmlns:a16="http://schemas.microsoft.com/office/drawing/2014/main" id="{4A002B82-C9BA-4487-8FFF-BB6896EDF50E}"/>
                      </a:ext>
                    </a:extLst>
                  </p:cNvPr>
                  <p:cNvSpPr>
                    <a:spLocks noChangeArrowheads="1"/>
                  </p:cNvSpPr>
                  <p:nvPr/>
                </p:nvSpPr>
                <p:spPr bwMode="auto">
                  <a:xfrm>
                    <a:off x="604"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5" name="Group 225">
                  <a:extLst>
                    <a:ext uri="{FF2B5EF4-FFF2-40B4-BE49-F238E27FC236}">
                      <a16:creationId xmlns:a16="http://schemas.microsoft.com/office/drawing/2014/main" id="{AF9AD1C6-A0DD-4B77-9617-9EAD156D639D}"/>
                    </a:ext>
                  </a:extLst>
                </p:cNvPr>
                <p:cNvGrpSpPr>
                  <a:grpSpLocks/>
                </p:cNvGrpSpPr>
                <p:nvPr/>
              </p:nvGrpSpPr>
              <p:grpSpPr bwMode="auto">
                <a:xfrm>
                  <a:off x="1208" y="403"/>
                  <a:ext cx="604" cy="403"/>
                  <a:chOff x="1208" y="403"/>
                  <a:chExt cx="604" cy="403"/>
                </a:xfrm>
              </p:grpSpPr>
              <p:sp>
                <p:nvSpPr>
                  <p:cNvPr id="37993" name="Rectangle 194">
                    <a:extLst>
                      <a:ext uri="{FF2B5EF4-FFF2-40B4-BE49-F238E27FC236}">
                        <a16:creationId xmlns:a16="http://schemas.microsoft.com/office/drawing/2014/main" id="{C0105707-C8F9-447D-B5CF-F9E1D3CB3B44}"/>
                      </a:ext>
                    </a:extLst>
                  </p:cNvPr>
                  <p:cNvSpPr>
                    <a:spLocks noChangeArrowheads="1"/>
                  </p:cNvSpPr>
                  <p:nvPr/>
                </p:nvSpPr>
                <p:spPr bwMode="auto">
                  <a:xfrm>
                    <a:off x="1251"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7994" name="Rectangle 224">
                    <a:extLst>
                      <a:ext uri="{FF2B5EF4-FFF2-40B4-BE49-F238E27FC236}">
                        <a16:creationId xmlns:a16="http://schemas.microsoft.com/office/drawing/2014/main" id="{5B266135-A2BF-434B-B6F4-D174D111F2DB}"/>
                      </a:ext>
                    </a:extLst>
                  </p:cNvPr>
                  <p:cNvSpPr>
                    <a:spLocks noChangeArrowheads="1"/>
                  </p:cNvSpPr>
                  <p:nvPr/>
                </p:nvSpPr>
                <p:spPr bwMode="auto">
                  <a:xfrm>
                    <a:off x="1208"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6" name="Group 227">
                  <a:extLst>
                    <a:ext uri="{FF2B5EF4-FFF2-40B4-BE49-F238E27FC236}">
                      <a16:creationId xmlns:a16="http://schemas.microsoft.com/office/drawing/2014/main" id="{26E21E55-BAD9-488B-BC5A-794B8FD8C195}"/>
                    </a:ext>
                  </a:extLst>
                </p:cNvPr>
                <p:cNvGrpSpPr>
                  <a:grpSpLocks/>
                </p:cNvGrpSpPr>
                <p:nvPr/>
              </p:nvGrpSpPr>
              <p:grpSpPr bwMode="auto">
                <a:xfrm>
                  <a:off x="1812" y="403"/>
                  <a:ext cx="604" cy="403"/>
                  <a:chOff x="1812" y="403"/>
                  <a:chExt cx="604" cy="403"/>
                </a:xfrm>
              </p:grpSpPr>
              <p:sp>
                <p:nvSpPr>
                  <p:cNvPr id="37991" name="Rectangle 195">
                    <a:extLst>
                      <a:ext uri="{FF2B5EF4-FFF2-40B4-BE49-F238E27FC236}">
                        <a16:creationId xmlns:a16="http://schemas.microsoft.com/office/drawing/2014/main" id="{2A59B512-2CD9-43EE-9014-49577A4AF5B2}"/>
                      </a:ext>
                    </a:extLst>
                  </p:cNvPr>
                  <p:cNvSpPr>
                    <a:spLocks noChangeArrowheads="1"/>
                  </p:cNvSpPr>
                  <p:nvPr/>
                </p:nvSpPr>
                <p:spPr bwMode="auto">
                  <a:xfrm>
                    <a:off x="1855" y="403"/>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92" name="Rectangle 226">
                    <a:extLst>
                      <a:ext uri="{FF2B5EF4-FFF2-40B4-BE49-F238E27FC236}">
                        <a16:creationId xmlns:a16="http://schemas.microsoft.com/office/drawing/2014/main" id="{F2D56664-36D0-4E46-A614-523801A0726A}"/>
                      </a:ext>
                    </a:extLst>
                  </p:cNvPr>
                  <p:cNvSpPr>
                    <a:spLocks noChangeArrowheads="1"/>
                  </p:cNvSpPr>
                  <p:nvPr/>
                </p:nvSpPr>
                <p:spPr bwMode="auto">
                  <a:xfrm>
                    <a:off x="1812" y="403"/>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7" name="Group 229">
                  <a:extLst>
                    <a:ext uri="{FF2B5EF4-FFF2-40B4-BE49-F238E27FC236}">
                      <a16:creationId xmlns:a16="http://schemas.microsoft.com/office/drawing/2014/main" id="{8DF054BF-8C7B-4A1D-8E1A-66FD4D5FB265}"/>
                    </a:ext>
                  </a:extLst>
                </p:cNvPr>
                <p:cNvGrpSpPr>
                  <a:grpSpLocks/>
                </p:cNvGrpSpPr>
                <p:nvPr/>
              </p:nvGrpSpPr>
              <p:grpSpPr bwMode="auto">
                <a:xfrm>
                  <a:off x="0" y="806"/>
                  <a:ext cx="604" cy="403"/>
                  <a:chOff x="0" y="806"/>
                  <a:chExt cx="604" cy="403"/>
                </a:xfrm>
              </p:grpSpPr>
              <p:sp>
                <p:nvSpPr>
                  <p:cNvPr id="37989" name="Rectangle 196">
                    <a:extLst>
                      <a:ext uri="{FF2B5EF4-FFF2-40B4-BE49-F238E27FC236}">
                        <a16:creationId xmlns:a16="http://schemas.microsoft.com/office/drawing/2014/main" id="{24CBFEC4-5AEB-4E6F-9D99-28F7BD200768}"/>
                      </a:ext>
                    </a:extLst>
                  </p:cNvPr>
                  <p:cNvSpPr>
                    <a:spLocks noChangeArrowheads="1"/>
                  </p:cNvSpPr>
                  <p:nvPr/>
                </p:nvSpPr>
                <p:spPr bwMode="auto">
                  <a:xfrm>
                    <a:off x="43"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90" name="Rectangle 228">
                    <a:extLst>
                      <a:ext uri="{FF2B5EF4-FFF2-40B4-BE49-F238E27FC236}">
                        <a16:creationId xmlns:a16="http://schemas.microsoft.com/office/drawing/2014/main" id="{6A3F742B-3BEB-4B05-AFF1-799092A8C32B}"/>
                      </a:ext>
                    </a:extLst>
                  </p:cNvPr>
                  <p:cNvSpPr>
                    <a:spLocks noChangeArrowheads="1"/>
                  </p:cNvSpPr>
                  <p:nvPr/>
                </p:nvSpPr>
                <p:spPr bwMode="auto">
                  <a:xfrm>
                    <a:off x="0"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8" name="Group 231">
                  <a:extLst>
                    <a:ext uri="{FF2B5EF4-FFF2-40B4-BE49-F238E27FC236}">
                      <a16:creationId xmlns:a16="http://schemas.microsoft.com/office/drawing/2014/main" id="{C4AF9B3F-B54A-40B0-A080-FE3F39EBB190}"/>
                    </a:ext>
                  </a:extLst>
                </p:cNvPr>
                <p:cNvGrpSpPr>
                  <a:grpSpLocks/>
                </p:cNvGrpSpPr>
                <p:nvPr/>
              </p:nvGrpSpPr>
              <p:grpSpPr bwMode="auto">
                <a:xfrm>
                  <a:off x="604" y="806"/>
                  <a:ext cx="604" cy="403"/>
                  <a:chOff x="604" y="806"/>
                  <a:chExt cx="604" cy="403"/>
                </a:xfrm>
              </p:grpSpPr>
              <p:sp>
                <p:nvSpPr>
                  <p:cNvPr id="37987" name="Rectangle 197">
                    <a:extLst>
                      <a:ext uri="{FF2B5EF4-FFF2-40B4-BE49-F238E27FC236}">
                        <a16:creationId xmlns:a16="http://schemas.microsoft.com/office/drawing/2014/main" id="{78A1179C-F3F3-469A-861A-212CEF7FF725}"/>
                      </a:ext>
                    </a:extLst>
                  </p:cNvPr>
                  <p:cNvSpPr>
                    <a:spLocks noChangeArrowheads="1"/>
                  </p:cNvSpPr>
                  <p:nvPr/>
                </p:nvSpPr>
                <p:spPr bwMode="auto">
                  <a:xfrm>
                    <a:off x="647"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88" name="Rectangle 230">
                    <a:extLst>
                      <a:ext uri="{FF2B5EF4-FFF2-40B4-BE49-F238E27FC236}">
                        <a16:creationId xmlns:a16="http://schemas.microsoft.com/office/drawing/2014/main" id="{0777280C-D397-439E-A607-F736A32CF8D0}"/>
                      </a:ext>
                    </a:extLst>
                  </p:cNvPr>
                  <p:cNvSpPr>
                    <a:spLocks noChangeArrowheads="1"/>
                  </p:cNvSpPr>
                  <p:nvPr/>
                </p:nvSpPr>
                <p:spPr bwMode="auto">
                  <a:xfrm>
                    <a:off x="604"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69" name="Group 233">
                  <a:extLst>
                    <a:ext uri="{FF2B5EF4-FFF2-40B4-BE49-F238E27FC236}">
                      <a16:creationId xmlns:a16="http://schemas.microsoft.com/office/drawing/2014/main" id="{3A63C59F-9641-4278-BAE5-704991D5B086}"/>
                    </a:ext>
                  </a:extLst>
                </p:cNvPr>
                <p:cNvGrpSpPr>
                  <a:grpSpLocks/>
                </p:cNvGrpSpPr>
                <p:nvPr/>
              </p:nvGrpSpPr>
              <p:grpSpPr bwMode="auto">
                <a:xfrm>
                  <a:off x="1208" y="806"/>
                  <a:ext cx="604" cy="403"/>
                  <a:chOff x="1208" y="806"/>
                  <a:chExt cx="604" cy="403"/>
                </a:xfrm>
              </p:grpSpPr>
              <p:sp>
                <p:nvSpPr>
                  <p:cNvPr id="37985" name="Rectangle 198">
                    <a:extLst>
                      <a:ext uri="{FF2B5EF4-FFF2-40B4-BE49-F238E27FC236}">
                        <a16:creationId xmlns:a16="http://schemas.microsoft.com/office/drawing/2014/main" id="{1FB77C49-0C39-4363-9D2D-0269D212A25F}"/>
                      </a:ext>
                    </a:extLst>
                  </p:cNvPr>
                  <p:cNvSpPr>
                    <a:spLocks noChangeArrowheads="1"/>
                  </p:cNvSpPr>
                  <p:nvPr/>
                </p:nvSpPr>
                <p:spPr bwMode="auto">
                  <a:xfrm>
                    <a:off x="1251"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86" name="Rectangle 232">
                    <a:extLst>
                      <a:ext uri="{FF2B5EF4-FFF2-40B4-BE49-F238E27FC236}">
                        <a16:creationId xmlns:a16="http://schemas.microsoft.com/office/drawing/2014/main" id="{8023D554-B880-42A7-8708-08CAEB6AF108}"/>
                      </a:ext>
                    </a:extLst>
                  </p:cNvPr>
                  <p:cNvSpPr>
                    <a:spLocks noChangeArrowheads="1"/>
                  </p:cNvSpPr>
                  <p:nvPr/>
                </p:nvSpPr>
                <p:spPr bwMode="auto">
                  <a:xfrm>
                    <a:off x="1208"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70" name="Group 235">
                  <a:extLst>
                    <a:ext uri="{FF2B5EF4-FFF2-40B4-BE49-F238E27FC236}">
                      <a16:creationId xmlns:a16="http://schemas.microsoft.com/office/drawing/2014/main" id="{89BF41B5-AD75-40A9-86D4-512BF1C63335}"/>
                    </a:ext>
                  </a:extLst>
                </p:cNvPr>
                <p:cNvGrpSpPr>
                  <a:grpSpLocks/>
                </p:cNvGrpSpPr>
                <p:nvPr/>
              </p:nvGrpSpPr>
              <p:grpSpPr bwMode="auto">
                <a:xfrm>
                  <a:off x="1812" y="806"/>
                  <a:ext cx="604" cy="403"/>
                  <a:chOff x="1812" y="806"/>
                  <a:chExt cx="604" cy="403"/>
                </a:xfrm>
              </p:grpSpPr>
              <p:sp>
                <p:nvSpPr>
                  <p:cNvPr id="37983" name="Rectangle 199">
                    <a:extLst>
                      <a:ext uri="{FF2B5EF4-FFF2-40B4-BE49-F238E27FC236}">
                        <a16:creationId xmlns:a16="http://schemas.microsoft.com/office/drawing/2014/main" id="{AD9278B0-8A65-4528-97F0-E53E7A882A1A}"/>
                      </a:ext>
                    </a:extLst>
                  </p:cNvPr>
                  <p:cNvSpPr>
                    <a:spLocks noChangeArrowheads="1"/>
                  </p:cNvSpPr>
                  <p:nvPr/>
                </p:nvSpPr>
                <p:spPr bwMode="auto">
                  <a:xfrm>
                    <a:off x="1855" y="806"/>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84" name="Rectangle 234">
                    <a:extLst>
                      <a:ext uri="{FF2B5EF4-FFF2-40B4-BE49-F238E27FC236}">
                        <a16:creationId xmlns:a16="http://schemas.microsoft.com/office/drawing/2014/main" id="{4A22501B-EB11-424E-876B-CE9F8EECFF50}"/>
                      </a:ext>
                    </a:extLst>
                  </p:cNvPr>
                  <p:cNvSpPr>
                    <a:spLocks noChangeArrowheads="1"/>
                  </p:cNvSpPr>
                  <p:nvPr/>
                </p:nvSpPr>
                <p:spPr bwMode="auto">
                  <a:xfrm>
                    <a:off x="1812" y="806"/>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71" name="Group 237">
                  <a:extLst>
                    <a:ext uri="{FF2B5EF4-FFF2-40B4-BE49-F238E27FC236}">
                      <a16:creationId xmlns:a16="http://schemas.microsoft.com/office/drawing/2014/main" id="{806B53F6-5815-48DB-B906-1B3C8E150B03}"/>
                    </a:ext>
                  </a:extLst>
                </p:cNvPr>
                <p:cNvGrpSpPr>
                  <a:grpSpLocks/>
                </p:cNvGrpSpPr>
                <p:nvPr/>
              </p:nvGrpSpPr>
              <p:grpSpPr bwMode="auto">
                <a:xfrm>
                  <a:off x="0" y="1209"/>
                  <a:ext cx="604" cy="403"/>
                  <a:chOff x="0" y="1209"/>
                  <a:chExt cx="604" cy="403"/>
                </a:xfrm>
              </p:grpSpPr>
              <p:sp>
                <p:nvSpPr>
                  <p:cNvPr id="37981" name="Rectangle 200">
                    <a:extLst>
                      <a:ext uri="{FF2B5EF4-FFF2-40B4-BE49-F238E27FC236}">
                        <a16:creationId xmlns:a16="http://schemas.microsoft.com/office/drawing/2014/main" id="{CA80D498-0A3E-46C6-B1C2-9299A3546344}"/>
                      </a:ext>
                    </a:extLst>
                  </p:cNvPr>
                  <p:cNvSpPr>
                    <a:spLocks noChangeArrowheads="1"/>
                  </p:cNvSpPr>
                  <p:nvPr/>
                </p:nvSpPr>
                <p:spPr bwMode="auto">
                  <a:xfrm>
                    <a:off x="43" y="1209"/>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82" name="Rectangle 236">
                    <a:extLst>
                      <a:ext uri="{FF2B5EF4-FFF2-40B4-BE49-F238E27FC236}">
                        <a16:creationId xmlns:a16="http://schemas.microsoft.com/office/drawing/2014/main" id="{80BBCC07-DEE2-4E78-9965-D091B3F22D65}"/>
                      </a:ext>
                    </a:extLst>
                  </p:cNvPr>
                  <p:cNvSpPr>
                    <a:spLocks noChangeArrowheads="1"/>
                  </p:cNvSpPr>
                  <p:nvPr/>
                </p:nvSpPr>
                <p:spPr bwMode="auto">
                  <a:xfrm>
                    <a:off x="0" y="1209"/>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72" name="Group 239">
                  <a:extLst>
                    <a:ext uri="{FF2B5EF4-FFF2-40B4-BE49-F238E27FC236}">
                      <a16:creationId xmlns:a16="http://schemas.microsoft.com/office/drawing/2014/main" id="{0828EFFF-FBC8-4234-840F-E10719774698}"/>
                    </a:ext>
                  </a:extLst>
                </p:cNvPr>
                <p:cNvGrpSpPr>
                  <a:grpSpLocks/>
                </p:cNvGrpSpPr>
                <p:nvPr/>
              </p:nvGrpSpPr>
              <p:grpSpPr bwMode="auto">
                <a:xfrm>
                  <a:off x="604" y="1209"/>
                  <a:ext cx="604" cy="403"/>
                  <a:chOff x="604" y="1209"/>
                  <a:chExt cx="604" cy="403"/>
                </a:xfrm>
              </p:grpSpPr>
              <p:sp>
                <p:nvSpPr>
                  <p:cNvPr id="37979" name="Rectangle 201">
                    <a:extLst>
                      <a:ext uri="{FF2B5EF4-FFF2-40B4-BE49-F238E27FC236}">
                        <a16:creationId xmlns:a16="http://schemas.microsoft.com/office/drawing/2014/main" id="{1CF7A74F-1EDB-4123-9667-3CFC6C090F75}"/>
                      </a:ext>
                    </a:extLst>
                  </p:cNvPr>
                  <p:cNvSpPr>
                    <a:spLocks noChangeArrowheads="1"/>
                  </p:cNvSpPr>
                  <p:nvPr/>
                </p:nvSpPr>
                <p:spPr bwMode="auto">
                  <a:xfrm>
                    <a:off x="647" y="1209"/>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80" name="Rectangle 238">
                    <a:extLst>
                      <a:ext uri="{FF2B5EF4-FFF2-40B4-BE49-F238E27FC236}">
                        <a16:creationId xmlns:a16="http://schemas.microsoft.com/office/drawing/2014/main" id="{E3091694-A380-4E9B-84C7-2ECB810F71DA}"/>
                      </a:ext>
                    </a:extLst>
                  </p:cNvPr>
                  <p:cNvSpPr>
                    <a:spLocks noChangeArrowheads="1"/>
                  </p:cNvSpPr>
                  <p:nvPr/>
                </p:nvSpPr>
                <p:spPr bwMode="auto">
                  <a:xfrm>
                    <a:off x="604" y="1209"/>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73" name="Group 241">
                  <a:extLst>
                    <a:ext uri="{FF2B5EF4-FFF2-40B4-BE49-F238E27FC236}">
                      <a16:creationId xmlns:a16="http://schemas.microsoft.com/office/drawing/2014/main" id="{BC5F08D0-AF25-4287-B55E-B2522DBBF50C}"/>
                    </a:ext>
                  </a:extLst>
                </p:cNvPr>
                <p:cNvGrpSpPr>
                  <a:grpSpLocks/>
                </p:cNvGrpSpPr>
                <p:nvPr/>
              </p:nvGrpSpPr>
              <p:grpSpPr bwMode="auto">
                <a:xfrm>
                  <a:off x="1208" y="1209"/>
                  <a:ext cx="604" cy="403"/>
                  <a:chOff x="1208" y="1209"/>
                  <a:chExt cx="604" cy="403"/>
                </a:xfrm>
              </p:grpSpPr>
              <p:sp>
                <p:nvSpPr>
                  <p:cNvPr id="37977" name="Rectangle 202">
                    <a:extLst>
                      <a:ext uri="{FF2B5EF4-FFF2-40B4-BE49-F238E27FC236}">
                        <a16:creationId xmlns:a16="http://schemas.microsoft.com/office/drawing/2014/main" id="{F95F6163-94AF-4160-B95E-5E25C0A4BF59}"/>
                      </a:ext>
                    </a:extLst>
                  </p:cNvPr>
                  <p:cNvSpPr>
                    <a:spLocks noChangeArrowheads="1"/>
                  </p:cNvSpPr>
                  <p:nvPr/>
                </p:nvSpPr>
                <p:spPr bwMode="auto">
                  <a:xfrm>
                    <a:off x="1251" y="1209"/>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978" name="Rectangle 240">
                    <a:extLst>
                      <a:ext uri="{FF2B5EF4-FFF2-40B4-BE49-F238E27FC236}">
                        <a16:creationId xmlns:a16="http://schemas.microsoft.com/office/drawing/2014/main" id="{AB73E867-23E1-499A-B42B-8008E2EB040E}"/>
                      </a:ext>
                    </a:extLst>
                  </p:cNvPr>
                  <p:cNvSpPr>
                    <a:spLocks noChangeArrowheads="1"/>
                  </p:cNvSpPr>
                  <p:nvPr/>
                </p:nvSpPr>
                <p:spPr bwMode="auto">
                  <a:xfrm>
                    <a:off x="1208" y="1209"/>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37974" name="Group 243">
                  <a:extLst>
                    <a:ext uri="{FF2B5EF4-FFF2-40B4-BE49-F238E27FC236}">
                      <a16:creationId xmlns:a16="http://schemas.microsoft.com/office/drawing/2014/main" id="{75E6613B-44BF-42E0-8041-FCEBE6047EA0}"/>
                    </a:ext>
                  </a:extLst>
                </p:cNvPr>
                <p:cNvGrpSpPr>
                  <a:grpSpLocks/>
                </p:cNvGrpSpPr>
                <p:nvPr/>
              </p:nvGrpSpPr>
              <p:grpSpPr bwMode="auto">
                <a:xfrm>
                  <a:off x="1812" y="1209"/>
                  <a:ext cx="604" cy="403"/>
                  <a:chOff x="1812" y="1209"/>
                  <a:chExt cx="604" cy="403"/>
                </a:xfrm>
              </p:grpSpPr>
              <p:sp>
                <p:nvSpPr>
                  <p:cNvPr id="37975" name="Rectangle 203">
                    <a:extLst>
                      <a:ext uri="{FF2B5EF4-FFF2-40B4-BE49-F238E27FC236}">
                        <a16:creationId xmlns:a16="http://schemas.microsoft.com/office/drawing/2014/main" id="{F2A6FB61-FD58-47FC-96E3-EDA0B099C1B3}"/>
                      </a:ext>
                    </a:extLst>
                  </p:cNvPr>
                  <p:cNvSpPr>
                    <a:spLocks noChangeArrowheads="1"/>
                  </p:cNvSpPr>
                  <p:nvPr/>
                </p:nvSpPr>
                <p:spPr bwMode="auto">
                  <a:xfrm>
                    <a:off x="1855" y="1209"/>
                    <a:ext cx="5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7976" name="Rectangle 242">
                    <a:extLst>
                      <a:ext uri="{FF2B5EF4-FFF2-40B4-BE49-F238E27FC236}">
                        <a16:creationId xmlns:a16="http://schemas.microsoft.com/office/drawing/2014/main" id="{74B0707A-FD9F-44E8-BBEB-E4EE48D828EB}"/>
                      </a:ext>
                    </a:extLst>
                  </p:cNvPr>
                  <p:cNvSpPr>
                    <a:spLocks noChangeArrowheads="1"/>
                  </p:cNvSpPr>
                  <p:nvPr/>
                </p:nvSpPr>
                <p:spPr bwMode="auto">
                  <a:xfrm>
                    <a:off x="1812" y="1209"/>
                    <a:ext cx="604"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37958" name="Rectangle 245">
                <a:extLst>
                  <a:ext uri="{FF2B5EF4-FFF2-40B4-BE49-F238E27FC236}">
                    <a16:creationId xmlns:a16="http://schemas.microsoft.com/office/drawing/2014/main" id="{7A4BDA08-15B2-4E0B-A192-7FE4F21CE4EA}"/>
                  </a:ext>
                </a:extLst>
              </p:cNvPr>
              <p:cNvSpPr>
                <a:spLocks noChangeArrowheads="1"/>
              </p:cNvSpPr>
              <p:nvPr/>
            </p:nvSpPr>
            <p:spPr bwMode="auto">
              <a:xfrm>
                <a:off x="-3" y="-3"/>
                <a:ext cx="2422" cy="1618"/>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37893" name="Rectangle 2">
            <a:extLst>
              <a:ext uri="{FF2B5EF4-FFF2-40B4-BE49-F238E27FC236}">
                <a16:creationId xmlns:a16="http://schemas.microsoft.com/office/drawing/2014/main" id="{E4EC6030-6C78-4625-BB1F-08FC54AD8B57}"/>
              </a:ext>
            </a:extLst>
          </p:cNvPr>
          <p:cNvSpPr>
            <a:spLocks noChangeArrowheads="1"/>
          </p:cNvSpPr>
          <p:nvPr/>
        </p:nvSpPr>
        <p:spPr bwMode="auto">
          <a:xfrm>
            <a:off x="376728" y="472916"/>
            <a:ext cx="910348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5-Day Reconciliation Review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Review the </a:t>
            </a: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five</a:t>
            </a: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(5)  previous days for the </a:t>
            </a:r>
            <a:r>
              <a:rPr kumimoji="0" lang="en-US" altLang="en-US" sz="1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SAME MEAL SERVICE</a:t>
            </a: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and list the total meal counts, attendance and enrollment figures.</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aphicFrame>
        <p:nvGraphicFramePr>
          <p:cNvPr id="178" name="Group 41">
            <a:extLst>
              <a:ext uri="{FF2B5EF4-FFF2-40B4-BE49-F238E27FC236}">
                <a16:creationId xmlns:a16="http://schemas.microsoft.com/office/drawing/2014/main" id="{EE5660F0-E4C5-4991-845C-CE72A1545F86}"/>
              </a:ext>
            </a:extLst>
          </p:cNvPr>
          <p:cNvGraphicFramePr>
            <a:graphicFrameLocks noGrp="1"/>
          </p:cNvGraphicFramePr>
          <p:nvPr/>
        </p:nvGraphicFramePr>
        <p:xfrm>
          <a:off x="422184" y="4274568"/>
          <a:ext cx="9064716" cy="2206244"/>
        </p:xfrm>
        <a:graphic>
          <a:graphicData uri="http://schemas.openxmlformats.org/drawingml/2006/table">
            <a:tbl>
              <a:tblPr/>
              <a:tblGrid>
                <a:gridCol w="2485403">
                  <a:extLst>
                    <a:ext uri="{9D8B030D-6E8A-4147-A177-3AD203B41FA5}">
                      <a16:colId xmlns:a16="http://schemas.microsoft.com/office/drawing/2014/main" val="20000"/>
                    </a:ext>
                  </a:extLst>
                </a:gridCol>
                <a:gridCol w="723318">
                  <a:extLst>
                    <a:ext uri="{9D8B030D-6E8A-4147-A177-3AD203B41FA5}">
                      <a16:colId xmlns:a16="http://schemas.microsoft.com/office/drawing/2014/main" val="20001"/>
                    </a:ext>
                  </a:extLst>
                </a:gridCol>
                <a:gridCol w="658934">
                  <a:extLst>
                    <a:ext uri="{9D8B030D-6E8A-4147-A177-3AD203B41FA5}">
                      <a16:colId xmlns:a16="http://schemas.microsoft.com/office/drawing/2014/main" val="20002"/>
                    </a:ext>
                  </a:extLst>
                </a:gridCol>
                <a:gridCol w="576978">
                  <a:extLst>
                    <a:ext uri="{9D8B030D-6E8A-4147-A177-3AD203B41FA5}">
                      <a16:colId xmlns:a16="http://schemas.microsoft.com/office/drawing/2014/main" val="20003"/>
                    </a:ext>
                  </a:extLst>
                </a:gridCol>
                <a:gridCol w="660736">
                  <a:extLst>
                    <a:ext uri="{9D8B030D-6E8A-4147-A177-3AD203B41FA5}">
                      <a16:colId xmlns:a16="http://schemas.microsoft.com/office/drawing/2014/main" val="20004"/>
                    </a:ext>
                  </a:extLst>
                </a:gridCol>
                <a:gridCol w="659047">
                  <a:extLst>
                    <a:ext uri="{9D8B030D-6E8A-4147-A177-3AD203B41FA5}">
                      <a16:colId xmlns:a16="http://schemas.microsoft.com/office/drawing/2014/main" val="20005"/>
                    </a:ext>
                  </a:extLst>
                </a:gridCol>
                <a:gridCol w="660735">
                  <a:extLst>
                    <a:ext uri="{9D8B030D-6E8A-4147-A177-3AD203B41FA5}">
                      <a16:colId xmlns:a16="http://schemas.microsoft.com/office/drawing/2014/main" val="20006"/>
                    </a:ext>
                  </a:extLst>
                </a:gridCol>
                <a:gridCol w="659047">
                  <a:extLst>
                    <a:ext uri="{9D8B030D-6E8A-4147-A177-3AD203B41FA5}">
                      <a16:colId xmlns:a16="http://schemas.microsoft.com/office/drawing/2014/main" val="20007"/>
                    </a:ext>
                  </a:extLst>
                </a:gridCol>
                <a:gridCol w="660736">
                  <a:extLst>
                    <a:ext uri="{9D8B030D-6E8A-4147-A177-3AD203B41FA5}">
                      <a16:colId xmlns:a16="http://schemas.microsoft.com/office/drawing/2014/main" val="20008"/>
                    </a:ext>
                  </a:extLst>
                </a:gridCol>
                <a:gridCol w="659047">
                  <a:extLst>
                    <a:ext uri="{9D8B030D-6E8A-4147-A177-3AD203B41FA5}">
                      <a16:colId xmlns:a16="http://schemas.microsoft.com/office/drawing/2014/main" val="20009"/>
                    </a:ext>
                  </a:extLst>
                </a:gridCol>
                <a:gridCol w="660735">
                  <a:extLst>
                    <a:ext uri="{9D8B030D-6E8A-4147-A177-3AD203B41FA5}">
                      <a16:colId xmlns:a16="http://schemas.microsoft.com/office/drawing/2014/main" val="20010"/>
                    </a:ext>
                  </a:extLst>
                </a:gridCol>
              </a:tblGrid>
              <a:tr h="55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Narrow" pitchFamily="34" charset="0"/>
                          <a:cs typeface="Times New Roman" pitchFamily="18" charset="0"/>
                        </a:rPr>
                        <a:t>DATE</a:t>
                      </a:r>
                    </a:p>
                  </a:txBody>
                  <a:tcPr marL="91435" marR="91435" marT="45769" marB="4576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5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Narrow" pitchFamily="34" charset="0"/>
                          <a:cs typeface="Times New Roman" pitchFamily="18" charset="0"/>
                        </a:rPr>
                        <a:t>MEAL COUNT</a:t>
                      </a:r>
                      <a:endParaRPr kumimoji="0" lang="en-US" sz="1800" b="0" i="0" u="none" strike="noStrike" cap="none" normalizeH="0" baseline="0">
                        <a:ln>
                          <a:noFill/>
                        </a:ln>
                        <a:solidFill>
                          <a:schemeClr val="tx1"/>
                        </a:solidFill>
                        <a:effectLst/>
                        <a:latin typeface="Arial" pitchFamily="34" charset="0"/>
                      </a:endParaRPr>
                    </a:p>
                  </a:txBody>
                  <a:tcPr marL="91435" marR="91435" marT="45769" marB="4576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Narrow" pitchFamily="34" charset="0"/>
                          <a:cs typeface="Times New Roman" pitchFamily="18" charset="0"/>
                        </a:rPr>
                        <a:t>ATTENDANCE</a:t>
                      </a:r>
                      <a:endParaRPr kumimoji="0" lang="en-US" sz="1800" b="0" i="0" u="none" strike="noStrike" cap="none" normalizeH="0" baseline="0" dirty="0">
                        <a:ln>
                          <a:noFill/>
                        </a:ln>
                        <a:solidFill>
                          <a:schemeClr val="tx1"/>
                        </a:solidFill>
                        <a:effectLst/>
                        <a:latin typeface="Arial" pitchFamily="34" charset="0"/>
                      </a:endParaRPr>
                    </a:p>
                  </a:txBody>
                  <a:tcPr marL="91435" marR="91435" marT="45769" marB="4576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Narrow" pitchFamily="34" charset="0"/>
                          <a:cs typeface="Times New Roman" pitchFamily="18" charset="0"/>
                        </a:rPr>
                        <a:t>ELIGIBILITY/ENROLLMENT</a:t>
                      </a:r>
                      <a:endParaRPr kumimoji="0" lang="en-US" sz="1800" b="0" i="0" u="none" strike="noStrike" cap="none" normalizeH="0" baseline="0" dirty="0">
                        <a:ln>
                          <a:noFill/>
                        </a:ln>
                        <a:solidFill>
                          <a:schemeClr val="tx1"/>
                        </a:solidFill>
                        <a:effectLst/>
                        <a:latin typeface="Arial" pitchFamily="34" charset="0"/>
                      </a:endParaRPr>
                    </a:p>
                  </a:txBody>
                  <a:tcPr marL="91435" marR="91435" marT="45769" marB="4576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91435" marR="91435" marT="45769" marB="4576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 name="Slide 5">
            <a:hlinkClick r:id="" action="ppaction://media"/>
            <a:extLst>
              <a:ext uri="{FF2B5EF4-FFF2-40B4-BE49-F238E27FC236}">
                <a16:creationId xmlns:a16="http://schemas.microsoft.com/office/drawing/2014/main" id="{A0B48247-AF78-46C7-AA76-F0C0377D6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1079965">
            <a:off x="11740592" y="6436536"/>
            <a:ext cx="427145" cy="427145"/>
          </a:xfrm>
          <a:prstGeom prst="rect">
            <a:avLst/>
          </a:prstGeom>
        </p:spPr>
      </p:pic>
    </p:spTree>
    <p:extLst>
      <p:ext uri="{BB962C8B-B14F-4D97-AF65-F5344CB8AC3E}">
        <p14:creationId xmlns:p14="http://schemas.microsoft.com/office/powerpoint/2010/main" val="26163499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3C0CF-4096-4F38-9E00-24CD9DA60D00}"/>
              </a:ext>
            </a:extLst>
          </p:cNvPr>
          <p:cNvSpPr/>
          <p:nvPr/>
        </p:nvSpPr>
        <p:spPr>
          <a:xfrm>
            <a:off x="765810" y="1738968"/>
            <a:ext cx="8915400" cy="44627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Who’s required?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Day care home or sponsored center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What’s reviewed?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Comparison of enrollment, attendance, and meal counts – for a five-day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Why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Is a simple way for sponsoring organization monitors to look for consistency and determine that meal counts and claims are reasonable. </a:t>
            </a:r>
          </a:p>
        </p:txBody>
      </p:sp>
      <p:sp>
        <p:nvSpPr>
          <p:cNvPr id="3" name="Rectangle 2">
            <a:extLst>
              <a:ext uri="{FF2B5EF4-FFF2-40B4-BE49-F238E27FC236}">
                <a16:creationId xmlns:a16="http://schemas.microsoft.com/office/drawing/2014/main" id="{E291B66B-8CAC-4759-82E6-955C4F20DA3C}"/>
              </a:ext>
            </a:extLst>
          </p:cNvPr>
          <p:cNvSpPr/>
          <p:nvPr/>
        </p:nvSpPr>
        <p:spPr>
          <a:xfrm>
            <a:off x="765810" y="466844"/>
            <a:ext cx="445769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2D050"/>
                </a:solidFill>
                <a:effectLst/>
                <a:uLnTx/>
                <a:uFillTx/>
                <a:latin typeface="Trebuchet MS" panose="020B0603020202020204"/>
                <a:ea typeface="+mn-ea"/>
                <a:cs typeface="+mn-cs"/>
              </a:rPr>
              <a:t>Five-Day Reconciliation</a:t>
            </a:r>
          </a:p>
        </p:txBody>
      </p:sp>
      <p:pic>
        <p:nvPicPr>
          <p:cNvPr id="4" name="Picture 3">
            <a:extLst>
              <a:ext uri="{FF2B5EF4-FFF2-40B4-BE49-F238E27FC236}">
                <a16:creationId xmlns:a16="http://schemas.microsoft.com/office/drawing/2014/main" id="{E77AD76B-5864-49E0-885D-CECDAB6FC115}"/>
              </a:ext>
            </a:extLst>
          </p:cNvPr>
          <p:cNvPicPr>
            <a:picLocks noChangeAspect="1"/>
          </p:cNvPicPr>
          <p:nvPr/>
        </p:nvPicPr>
        <p:blipFill>
          <a:blip r:embed="rId5"/>
          <a:stretch>
            <a:fillRect/>
          </a:stretch>
        </p:blipFill>
        <p:spPr>
          <a:xfrm>
            <a:off x="6503669" y="978573"/>
            <a:ext cx="2636037" cy="1520790"/>
          </a:xfrm>
          <a:prstGeom prst="rect">
            <a:avLst/>
          </a:prstGeom>
        </p:spPr>
      </p:pic>
      <p:pic>
        <p:nvPicPr>
          <p:cNvPr id="5" name="Slide 6">
            <a:hlinkClick r:id="" action="ppaction://media"/>
            <a:extLst>
              <a:ext uri="{FF2B5EF4-FFF2-40B4-BE49-F238E27FC236}">
                <a16:creationId xmlns:a16="http://schemas.microsoft.com/office/drawing/2014/main" id="{A6E5B79D-986C-4723-AD8A-184FC65392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3840" y="6355080"/>
            <a:ext cx="406400" cy="406400"/>
          </a:xfrm>
          <a:prstGeom prst="rect">
            <a:avLst/>
          </a:prstGeom>
        </p:spPr>
      </p:pic>
    </p:spTree>
    <p:extLst>
      <p:ext uri="{BB962C8B-B14F-4D97-AF65-F5344CB8AC3E}">
        <p14:creationId xmlns:p14="http://schemas.microsoft.com/office/powerpoint/2010/main" val="26820230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8865DBC-13A5-4F06-AECE-76D56DDB8360}"/>
              </a:ext>
            </a:extLst>
          </p:cNvPr>
          <p:cNvSpPr>
            <a:spLocks noGrp="1" noChangeArrowheads="1"/>
          </p:cNvSpPr>
          <p:nvPr>
            <p:ph type="title"/>
          </p:nvPr>
        </p:nvSpPr>
        <p:spPr/>
        <p:txBody>
          <a:bodyPr>
            <a:normAutofit/>
          </a:bodyPr>
          <a:lstStyle/>
          <a:p>
            <a:pPr>
              <a:defRPr/>
            </a:pPr>
            <a:r>
              <a:rPr lang="en-US"/>
              <a:t>HOUSEHOLD CONTACT</a:t>
            </a:r>
            <a:endParaRPr lang="en-US" dirty="0"/>
          </a:p>
        </p:txBody>
      </p:sp>
      <p:sp>
        <p:nvSpPr>
          <p:cNvPr id="66563" name="Rectangle 3">
            <a:extLst>
              <a:ext uri="{FF2B5EF4-FFF2-40B4-BE49-F238E27FC236}">
                <a16:creationId xmlns:a16="http://schemas.microsoft.com/office/drawing/2014/main" id="{4AADACFE-E4F5-4472-9738-700D0A73D909}"/>
              </a:ext>
            </a:extLst>
          </p:cNvPr>
          <p:cNvSpPr>
            <a:spLocks noGrp="1" noChangeArrowheads="1"/>
          </p:cNvSpPr>
          <p:nvPr>
            <p:ph idx="1"/>
          </p:nvPr>
        </p:nvSpPr>
        <p:spPr>
          <a:xfrm>
            <a:off x="3931113" y="1516674"/>
            <a:ext cx="5893370" cy="4430233"/>
          </a:xfrm>
        </p:spPr>
        <p:txBody>
          <a:bodyPr>
            <a:normAutofit/>
          </a:bodyPr>
          <a:lstStyle/>
          <a:p>
            <a:pPr marL="0" indent="0">
              <a:buClr>
                <a:schemeClr val="accent3"/>
              </a:buClr>
              <a:buNone/>
              <a:defRPr/>
            </a:pPr>
            <a:r>
              <a:rPr lang="en-US" sz="2800" b="1" dirty="0"/>
              <a:t>What is household contact?</a:t>
            </a:r>
          </a:p>
          <a:p>
            <a:pPr marL="274320" indent="-274320">
              <a:buClr>
                <a:schemeClr val="accent3"/>
              </a:buClr>
              <a:buFont typeface="Wingdings 2"/>
              <a:buChar char=""/>
              <a:defRPr/>
            </a:pPr>
            <a:endParaRPr lang="en-US" sz="2800" dirty="0"/>
          </a:p>
          <a:p>
            <a:pPr marL="457200" lvl="1" indent="0">
              <a:buNone/>
              <a:defRPr/>
            </a:pPr>
            <a:r>
              <a:rPr lang="en-US" sz="2400" dirty="0">
                <a:latin typeface="Arial" pitchFamily="34" charset="0"/>
                <a:cs typeface="Arial" pitchFamily="34" charset="0"/>
              </a:rPr>
              <a:t>C</a:t>
            </a:r>
            <a:r>
              <a:rPr lang="en-US" sz="2400" dirty="0">
                <a:latin typeface="MicrosoftSansSerif" charset="0"/>
                <a:cs typeface="Times New Roman" pitchFamily="18" charset="0"/>
              </a:rPr>
              <a:t>ontacts made by a sponsoring organization or a State agency to the participant’s home in order to verify the attendance and enrollment of the child and the specific meal service(s) which the child routinely receives while in care. </a:t>
            </a:r>
          </a:p>
          <a:p>
            <a:pPr marL="640080" lvl="1" indent="-246888">
              <a:buFont typeface="Wingdings 2"/>
              <a:buChar char=""/>
              <a:defRPr/>
            </a:pPr>
            <a:r>
              <a:rPr lang="en-US" altLang="en-US" sz="2400" b="1" dirty="0"/>
              <a:t>*Adults, At Risk, Homeless Shelters are excluded*</a:t>
            </a:r>
            <a:r>
              <a:rPr lang="en-US" altLang="en-US" sz="2400" dirty="0"/>
              <a:t> </a:t>
            </a:r>
            <a:endParaRPr lang="en-US" sz="2400" dirty="0">
              <a:latin typeface="MicrosoftSansSerif" charset="0"/>
              <a:cs typeface="Times New Roman" pitchFamily="18" charset="0"/>
            </a:endParaRPr>
          </a:p>
        </p:txBody>
      </p:sp>
      <p:pic>
        <p:nvPicPr>
          <p:cNvPr id="66565" name="Graphic 72" descr="Home">
            <a:extLst>
              <a:ext uri="{FF2B5EF4-FFF2-40B4-BE49-F238E27FC236}">
                <a16:creationId xmlns:a16="http://schemas.microsoft.com/office/drawing/2014/main" id="{D7C400FB-0BEC-4210-9729-8F5BAC425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334" y="1930400"/>
            <a:ext cx="3410926" cy="3410926"/>
          </a:xfrm>
          <a:prstGeom prst="rect">
            <a:avLst/>
          </a:prstGeom>
        </p:spPr>
      </p:pic>
      <p:sp>
        <p:nvSpPr>
          <p:cNvPr id="38916" name="TextBox 3">
            <a:extLst>
              <a:ext uri="{FF2B5EF4-FFF2-40B4-BE49-F238E27FC236}">
                <a16:creationId xmlns:a16="http://schemas.microsoft.com/office/drawing/2014/main" id="{87DEBE19-6A52-444A-9D98-E022530F98E6}"/>
              </a:ext>
            </a:extLst>
          </p:cNvPr>
          <p:cNvSpPr txBox="1">
            <a:spLocks noChangeArrowheads="1"/>
          </p:cNvSpPr>
          <p:nvPr/>
        </p:nvSpPr>
        <p:spPr bwMode="auto">
          <a:xfrm>
            <a:off x="1905000" y="5181601"/>
            <a:ext cx="815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pic>
        <p:nvPicPr>
          <p:cNvPr id="2" name="Slide 7">
            <a:hlinkClick r:id="" action="ppaction://media"/>
            <a:extLst>
              <a:ext uri="{FF2B5EF4-FFF2-40B4-BE49-F238E27FC236}">
                <a16:creationId xmlns:a16="http://schemas.microsoft.com/office/drawing/2014/main" id="{299FD7B3-995E-4702-B09C-E50343D1A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5651" y="6334760"/>
            <a:ext cx="406400" cy="406400"/>
          </a:xfrm>
          <a:prstGeom prst="rect">
            <a:avLst/>
          </a:prstGeom>
        </p:spPr>
      </p:pic>
    </p:spTree>
    <p:extLst>
      <p:ext uri="{BB962C8B-B14F-4D97-AF65-F5344CB8AC3E}">
        <p14:creationId xmlns:p14="http://schemas.microsoft.com/office/powerpoint/2010/main" val="18759722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7826" name="Rectangle 2">
            <a:extLst>
              <a:ext uri="{FF2B5EF4-FFF2-40B4-BE49-F238E27FC236}">
                <a16:creationId xmlns:a16="http://schemas.microsoft.com/office/drawing/2014/main" id="{8D20FDF2-F15A-4E8A-BDD7-AF702E74C2E4}"/>
              </a:ext>
            </a:extLst>
          </p:cNvPr>
          <p:cNvSpPr>
            <a:spLocks noGrp="1" noChangeArrowheads="1"/>
          </p:cNvSpPr>
          <p:nvPr>
            <p:ph type="title"/>
          </p:nvPr>
        </p:nvSpPr>
        <p:spPr>
          <a:xfrm>
            <a:off x="6000666" y="546636"/>
            <a:ext cx="4203045" cy="1375608"/>
          </a:xfrm>
        </p:spPr>
        <p:txBody>
          <a:bodyPr anchor="ctr">
            <a:normAutofit/>
          </a:bodyPr>
          <a:lstStyle/>
          <a:p>
            <a:pPr>
              <a:lnSpc>
                <a:spcPct val="90000"/>
              </a:lnSpc>
              <a:defRPr/>
            </a:pPr>
            <a:r>
              <a:rPr lang="en-US" altLang="en-US" sz="3100" dirty="0">
                <a:solidFill>
                  <a:schemeClr val="accent2">
                    <a:lumMod val="50000"/>
                  </a:schemeClr>
                </a:solidFill>
              </a:rPr>
              <a:t>Preparing  for Your </a:t>
            </a:r>
            <a:br>
              <a:rPr lang="en-US" altLang="en-US" sz="3100" dirty="0">
                <a:solidFill>
                  <a:schemeClr val="accent2">
                    <a:lumMod val="50000"/>
                  </a:schemeClr>
                </a:solidFill>
              </a:rPr>
            </a:br>
            <a:r>
              <a:rPr lang="en-US" altLang="en-US" sz="3100" dirty="0">
                <a:solidFill>
                  <a:schemeClr val="accent2">
                    <a:lumMod val="50000"/>
                  </a:schemeClr>
                </a:solidFill>
              </a:rPr>
              <a:t>Administrative Review</a:t>
            </a:r>
          </a:p>
        </p:txBody>
      </p:sp>
      <p:sp>
        <p:nvSpPr>
          <p:cNvPr id="77827" name="Rectangle 3">
            <a:extLst>
              <a:ext uri="{FF2B5EF4-FFF2-40B4-BE49-F238E27FC236}">
                <a16:creationId xmlns:a16="http://schemas.microsoft.com/office/drawing/2014/main" id="{9FD91C0C-8EDC-4521-87C3-9B99DE0A76C0}"/>
              </a:ext>
            </a:extLst>
          </p:cNvPr>
          <p:cNvSpPr>
            <a:spLocks noGrp="1" noChangeArrowheads="1"/>
          </p:cNvSpPr>
          <p:nvPr>
            <p:ph idx="1"/>
          </p:nvPr>
        </p:nvSpPr>
        <p:spPr>
          <a:xfrm>
            <a:off x="5434426" y="2183449"/>
            <a:ext cx="6101899" cy="3972801"/>
          </a:xfrm>
        </p:spPr>
        <p:txBody>
          <a:bodyPr>
            <a:normAutofit/>
          </a:bodyPr>
          <a:lstStyle/>
          <a:p>
            <a:pPr marL="609600" indent="-609600">
              <a:lnSpc>
                <a:spcPct val="90000"/>
              </a:lnSpc>
              <a:buClr>
                <a:schemeClr val="tx1"/>
              </a:buClr>
              <a:buFontTx/>
              <a:buAutoNum type="arabicParenR"/>
              <a:defRPr/>
            </a:pPr>
            <a:r>
              <a:rPr lang="en-US" altLang="en-US" dirty="0">
                <a:solidFill>
                  <a:schemeClr val="accent2">
                    <a:lumMod val="50000"/>
                  </a:schemeClr>
                </a:solidFill>
              </a:rPr>
              <a:t>You will receive:</a:t>
            </a:r>
          </a:p>
          <a:p>
            <a:pPr marL="990600" lvl="1" indent="-533400">
              <a:lnSpc>
                <a:spcPct val="90000"/>
              </a:lnSpc>
              <a:buClr>
                <a:schemeClr val="tx1"/>
              </a:buClr>
              <a:buFontTx/>
              <a:buAutoNum type="alphaLcParenR"/>
              <a:defRPr/>
            </a:pPr>
            <a:r>
              <a:rPr lang="en-US" altLang="en-US" sz="1800" dirty="0">
                <a:solidFill>
                  <a:schemeClr val="accent2">
                    <a:lumMod val="50000"/>
                  </a:schemeClr>
                </a:solidFill>
              </a:rPr>
              <a:t>Administrative Review Appointment Letter</a:t>
            </a:r>
          </a:p>
          <a:p>
            <a:pPr marL="990600" lvl="1" indent="-533400">
              <a:lnSpc>
                <a:spcPct val="90000"/>
              </a:lnSpc>
              <a:buClr>
                <a:schemeClr val="tx1"/>
              </a:buClr>
              <a:buFontTx/>
              <a:buAutoNum type="alphaLcParenR"/>
              <a:defRPr/>
            </a:pPr>
            <a:r>
              <a:rPr lang="en-US" altLang="en-US" sz="1800" dirty="0">
                <a:solidFill>
                  <a:schemeClr val="accent2">
                    <a:lumMod val="50000"/>
                  </a:schemeClr>
                </a:solidFill>
              </a:rPr>
              <a:t>Administrative Review Checklist </a:t>
            </a:r>
          </a:p>
          <a:p>
            <a:pPr marL="990600" lvl="1" indent="-533400">
              <a:lnSpc>
                <a:spcPct val="90000"/>
              </a:lnSpc>
              <a:buClr>
                <a:schemeClr val="tx1"/>
              </a:buClr>
              <a:buFontTx/>
              <a:buAutoNum type="alphaLcParenR"/>
              <a:defRPr/>
            </a:pPr>
            <a:r>
              <a:rPr lang="en-US" altLang="en-US" sz="1800" dirty="0">
                <a:solidFill>
                  <a:schemeClr val="accent2">
                    <a:lumMod val="50000"/>
                  </a:schemeClr>
                </a:solidFill>
              </a:rPr>
              <a:t>Administrative Pre-view Fact Sheet</a:t>
            </a:r>
          </a:p>
          <a:p>
            <a:pPr marL="990600" lvl="1" indent="-533400">
              <a:lnSpc>
                <a:spcPct val="90000"/>
              </a:lnSpc>
              <a:buClr>
                <a:schemeClr val="tx1"/>
              </a:buClr>
              <a:buFontTx/>
              <a:buAutoNum type="alphaLcParenR"/>
              <a:defRPr/>
            </a:pPr>
            <a:endParaRPr lang="en-US" altLang="en-US" sz="1800" dirty="0">
              <a:solidFill>
                <a:schemeClr val="accent2">
                  <a:lumMod val="50000"/>
                </a:schemeClr>
              </a:solidFill>
            </a:endParaRPr>
          </a:p>
          <a:p>
            <a:pPr marL="609600" indent="-609600">
              <a:lnSpc>
                <a:spcPct val="90000"/>
              </a:lnSpc>
              <a:buClr>
                <a:schemeClr val="tx1"/>
              </a:buClr>
              <a:buFontTx/>
              <a:buAutoNum type="arabicParenR"/>
              <a:defRPr/>
            </a:pPr>
            <a:r>
              <a:rPr lang="en-US" altLang="en-US" dirty="0">
                <a:solidFill>
                  <a:schemeClr val="accent2">
                    <a:lumMod val="50000"/>
                  </a:schemeClr>
                </a:solidFill>
              </a:rPr>
              <a:t>Prepare your center (clean facility, i.e. meal service areas, review sanitation procedures, post required documents, etc.).</a:t>
            </a:r>
          </a:p>
          <a:p>
            <a:pPr marL="609600" indent="-609600">
              <a:lnSpc>
                <a:spcPct val="90000"/>
              </a:lnSpc>
              <a:buClr>
                <a:schemeClr val="tx1"/>
              </a:buClr>
              <a:buFontTx/>
              <a:buAutoNum type="arabicParenR"/>
              <a:defRPr/>
            </a:pPr>
            <a:endParaRPr lang="en-US" altLang="en-US" dirty="0">
              <a:solidFill>
                <a:schemeClr val="accent2">
                  <a:lumMod val="50000"/>
                </a:schemeClr>
              </a:solidFill>
            </a:endParaRPr>
          </a:p>
          <a:p>
            <a:pPr marL="609600" indent="-609600">
              <a:lnSpc>
                <a:spcPct val="90000"/>
              </a:lnSpc>
              <a:buClr>
                <a:schemeClr val="tx1"/>
              </a:buClr>
              <a:buFontTx/>
              <a:buAutoNum type="arabicParenR"/>
              <a:defRPr/>
            </a:pPr>
            <a:r>
              <a:rPr lang="en-US" altLang="en-US" dirty="0">
                <a:solidFill>
                  <a:schemeClr val="accent2">
                    <a:lumMod val="50000"/>
                  </a:schemeClr>
                </a:solidFill>
              </a:rPr>
              <a:t>Review CACFP Procedures (meal counts, daily attendance, CACFP contracts, etc.).</a:t>
            </a:r>
          </a:p>
          <a:p>
            <a:pPr marL="609600" indent="-609600">
              <a:lnSpc>
                <a:spcPct val="90000"/>
              </a:lnSpc>
              <a:buClr>
                <a:schemeClr val="tx1"/>
              </a:buClr>
              <a:buFontTx/>
              <a:buAutoNum type="arabicParenR"/>
              <a:defRPr/>
            </a:pPr>
            <a:endParaRPr lang="en-US" altLang="en-US" sz="1300" dirty="0">
              <a:solidFill>
                <a:schemeClr val="accent2">
                  <a:lumMod val="50000"/>
                </a:schemeClr>
              </a:solidFill>
            </a:endParaRPr>
          </a:p>
          <a:p>
            <a:pPr marL="609600" indent="-609600">
              <a:lnSpc>
                <a:spcPct val="90000"/>
              </a:lnSpc>
              <a:defRPr/>
            </a:pPr>
            <a:endParaRPr lang="en-US" altLang="en-US" sz="1300" dirty="0">
              <a:solidFill>
                <a:schemeClr val="bg1"/>
              </a:solidFill>
            </a:endParaRPr>
          </a:p>
          <a:p>
            <a:pPr marL="609600" indent="-609600">
              <a:lnSpc>
                <a:spcPct val="90000"/>
              </a:lnSpc>
              <a:defRPr/>
            </a:pPr>
            <a:endParaRPr lang="en-US" altLang="en-US" sz="1300" dirty="0">
              <a:solidFill>
                <a:schemeClr val="bg1"/>
              </a:solidFill>
            </a:endParaRPr>
          </a:p>
          <a:p>
            <a:pPr marL="609600" indent="-609600">
              <a:lnSpc>
                <a:spcPct val="90000"/>
              </a:lnSpc>
              <a:defRPr/>
            </a:pPr>
            <a:endParaRPr lang="en-US" altLang="en-US" sz="1300" dirty="0">
              <a:solidFill>
                <a:schemeClr val="bg1"/>
              </a:solidFill>
            </a:endParaRPr>
          </a:p>
        </p:txBody>
      </p:sp>
      <p:pic>
        <p:nvPicPr>
          <p:cNvPr id="52228" name="Picture 4" descr="bs01029_">
            <a:extLst>
              <a:ext uri="{FF2B5EF4-FFF2-40B4-BE49-F238E27FC236}">
                <a16:creationId xmlns:a16="http://schemas.microsoft.com/office/drawing/2014/main" id="{876D7B38-82CC-4C2D-B10F-AFC9F0FF8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25770">
            <a:off x="587048" y="968432"/>
            <a:ext cx="4062580" cy="44529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 name="Slide 8 A">
            <a:hlinkClick r:id="" action="ppaction://media"/>
            <a:extLst>
              <a:ext uri="{FF2B5EF4-FFF2-40B4-BE49-F238E27FC236}">
                <a16:creationId xmlns:a16="http://schemas.microsoft.com/office/drawing/2014/main" id="{C4293CBC-2414-487B-81ED-44180CE04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8615" y="6273800"/>
            <a:ext cx="406400" cy="406400"/>
          </a:xfrm>
          <a:prstGeom prst="rect">
            <a:avLst/>
          </a:prstGeom>
        </p:spPr>
      </p:pic>
    </p:spTree>
    <p:extLst>
      <p:ext uri="{BB962C8B-B14F-4D97-AF65-F5344CB8AC3E}">
        <p14:creationId xmlns:p14="http://schemas.microsoft.com/office/powerpoint/2010/main" val="33357091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5" name="Rectangle 7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7" name="Straight Connector 7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Freeform: Shape 9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1922" name="Rectangle 2">
            <a:extLst>
              <a:ext uri="{FF2B5EF4-FFF2-40B4-BE49-F238E27FC236}">
                <a16:creationId xmlns:a16="http://schemas.microsoft.com/office/drawing/2014/main" id="{68487313-B912-4BF8-8544-807698297CCC}"/>
              </a:ext>
            </a:extLst>
          </p:cNvPr>
          <p:cNvSpPr>
            <a:spLocks noGrp="1" noChangeArrowheads="1"/>
          </p:cNvSpPr>
          <p:nvPr>
            <p:ph type="title"/>
          </p:nvPr>
        </p:nvSpPr>
        <p:spPr>
          <a:xfrm>
            <a:off x="6580319" y="187387"/>
            <a:ext cx="5228992" cy="1972883"/>
          </a:xfrm>
        </p:spPr>
        <p:txBody>
          <a:bodyPr anchor="ctr">
            <a:normAutofit/>
          </a:bodyPr>
          <a:lstStyle/>
          <a:p>
            <a:pPr algn="ctr">
              <a:defRPr/>
            </a:pPr>
            <a:r>
              <a:rPr lang="en-US" altLang="en-US" dirty="0">
                <a:solidFill>
                  <a:srgbClr val="FFFFFF"/>
                </a:solidFill>
              </a:rPr>
              <a:t>After Your Administrative Review</a:t>
            </a:r>
          </a:p>
        </p:txBody>
      </p:sp>
      <p:pic>
        <p:nvPicPr>
          <p:cNvPr id="53252" name="Picture 7" descr="MCj00905690000[1]">
            <a:extLst>
              <a:ext uri="{FF2B5EF4-FFF2-40B4-BE49-F238E27FC236}">
                <a16:creationId xmlns:a16="http://schemas.microsoft.com/office/drawing/2014/main" id="{05A14A06-1669-4623-834B-03871DD83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51" y="1866460"/>
            <a:ext cx="3856774" cy="3213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5FE8CC51-18E3-435C-B5D0-94F763D1A555}"/>
              </a:ext>
            </a:extLst>
          </p:cNvPr>
          <p:cNvSpPr>
            <a:spLocks noGrp="1" noChangeArrowheads="1"/>
          </p:cNvSpPr>
          <p:nvPr>
            <p:ph idx="1"/>
          </p:nvPr>
        </p:nvSpPr>
        <p:spPr>
          <a:xfrm>
            <a:off x="7115756" y="2251816"/>
            <a:ext cx="4973873" cy="3469217"/>
          </a:xfrm>
        </p:spPr>
        <p:txBody>
          <a:bodyPr anchor="t">
            <a:noAutofit/>
          </a:bodyPr>
          <a:lstStyle/>
          <a:p>
            <a:pPr>
              <a:lnSpc>
                <a:spcPct val="90000"/>
              </a:lnSpc>
              <a:buClr>
                <a:schemeClr val="bg1"/>
              </a:buClr>
              <a:buFont typeface="+mj-lt"/>
              <a:buAutoNum type="arabicPeriod"/>
              <a:defRPr/>
            </a:pPr>
            <a:r>
              <a:rPr lang="en-US" altLang="en-US" sz="2000" dirty="0">
                <a:solidFill>
                  <a:srgbClr val="FFFFFF"/>
                </a:solidFill>
              </a:rPr>
              <a:t>You will receive:</a:t>
            </a:r>
          </a:p>
          <a:p>
            <a:pPr marL="800100" lvl="1" indent="-342900">
              <a:lnSpc>
                <a:spcPct val="90000"/>
              </a:lnSpc>
              <a:buClr>
                <a:schemeClr val="bg1"/>
              </a:buClr>
              <a:buFont typeface="+mj-lt"/>
              <a:buAutoNum type="arabicPeriod"/>
              <a:defRPr/>
            </a:pPr>
            <a:r>
              <a:rPr lang="en-US" altLang="en-US" sz="2000" dirty="0">
                <a:solidFill>
                  <a:srgbClr val="FFFFFF"/>
                </a:solidFill>
              </a:rPr>
              <a:t>Corrective Action Letter</a:t>
            </a:r>
          </a:p>
          <a:p>
            <a:pPr marL="800100" lvl="1" indent="-342900">
              <a:lnSpc>
                <a:spcPct val="90000"/>
              </a:lnSpc>
              <a:buClr>
                <a:schemeClr val="bg1"/>
              </a:buClr>
              <a:buFont typeface="+mj-lt"/>
              <a:buAutoNum type="arabicPeriod"/>
              <a:defRPr/>
            </a:pPr>
            <a:r>
              <a:rPr lang="en-US" altLang="en-US" sz="2000" dirty="0">
                <a:solidFill>
                  <a:srgbClr val="FFFFFF"/>
                </a:solidFill>
              </a:rPr>
              <a:t>Administrative Review Form</a:t>
            </a:r>
          </a:p>
          <a:p>
            <a:pPr marL="800100" lvl="1" indent="-342900">
              <a:lnSpc>
                <a:spcPct val="90000"/>
              </a:lnSpc>
              <a:buClr>
                <a:schemeClr val="bg1"/>
              </a:buClr>
              <a:buFont typeface="+mj-lt"/>
              <a:buAutoNum type="arabicPeriod"/>
              <a:defRPr/>
            </a:pPr>
            <a:r>
              <a:rPr lang="en-US" altLang="en-US" sz="2000" dirty="0">
                <a:solidFill>
                  <a:srgbClr val="FFFFFF"/>
                </a:solidFill>
              </a:rPr>
              <a:t>Site Review Form</a:t>
            </a:r>
          </a:p>
          <a:p>
            <a:pPr marL="800100" lvl="1" indent="-342900">
              <a:lnSpc>
                <a:spcPct val="90000"/>
              </a:lnSpc>
              <a:buClr>
                <a:schemeClr val="bg1"/>
              </a:buClr>
              <a:buFont typeface="+mj-lt"/>
              <a:buAutoNum type="arabicPeriod"/>
              <a:defRPr/>
            </a:pPr>
            <a:r>
              <a:rPr lang="en-US" altLang="en-US" sz="2000" dirty="0">
                <a:solidFill>
                  <a:srgbClr val="FFFFFF"/>
                </a:solidFill>
              </a:rPr>
              <a:t>Overclaim (if applicable)</a:t>
            </a:r>
          </a:p>
          <a:p>
            <a:pPr marL="800100" lvl="1" indent="-342900">
              <a:lnSpc>
                <a:spcPct val="90000"/>
              </a:lnSpc>
              <a:buClr>
                <a:schemeClr val="tx1"/>
              </a:buClr>
              <a:buFont typeface="+mj-lt"/>
              <a:buAutoNum type="arabicPeriod"/>
              <a:defRPr/>
            </a:pPr>
            <a:endParaRPr lang="en-US" altLang="en-US" sz="2000" dirty="0">
              <a:solidFill>
                <a:srgbClr val="FFFFFF"/>
              </a:solidFill>
            </a:endParaRPr>
          </a:p>
          <a:p>
            <a:pPr>
              <a:lnSpc>
                <a:spcPct val="90000"/>
              </a:lnSpc>
              <a:buClr>
                <a:schemeClr val="bg1"/>
              </a:buClr>
              <a:buFont typeface="+mj-lt"/>
              <a:buAutoNum type="arabicPeriod"/>
              <a:defRPr/>
            </a:pPr>
            <a:r>
              <a:rPr lang="en-US" altLang="en-US" sz="2000" dirty="0">
                <a:solidFill>
                  <a:srgbClr val="FFFFFF"/>
                </a:solidFill>
              </a:rPr>
              <a:t>Pay attention to corrective action deadlines.</a:t>
            </a:r>
          </a:p>
          <a:p>
            <a:pPr>
              <a:lnSpc>
                <a:spcPct val="90000"/>
              </a:lnSpc>
              <a:buClr>
                <a:schemeClr val="bg1"/>
              </a:buClr>
              <a:buFont typeface="+mj-lt"/>
              <a:buAutoNum type="arabicPeriod"/>
              <a:defRPr/>
            </a:pPr>
            <a:endParaRPr lang="en-US" altLang="en-US" sz="2000" dirty="0">
              <a:solidFill>
                <a:srgbClr val="FFFFFF"/>
              </a:solidFill>
            </a:endParaRPr>
          </a:p>
          <a:p>
            <a:pPr>
              <a:lnSpc>
                <a:spcPct val="90000"/>
              </a:lnSpc>
              <a:buClr>
                <a:schemeClr val="bg1"/>
              </a:buClr>
              <a:buFont typeface="+mj-lt"/>
              <a:buAutoNum type="arabicPeriod"/>
              <a:defRPr/>
            </a:pPr>
            <a:r>
              <a:rPr lang="en-US" altLang="en-US" sz="2000" dirty="0">
                <a:solidFill>
                  <a:srgbClr val="FFFFFF"/>
                </a:solidFill>
              </a:rPr>
              <a:t>Maintain documentation for five years.</a:t>
            </a:r>
          </a:p>
        </p:txBody>
      </p:sp>
      <p:pic>
        <p:nvPicPr>
          <p:cNvPr id="2" name="Slide 9">
            <a:hlinkClick r:id="" action="ppaction://media"/>
            <a:extLst>
              <a:ext uri="{FF2B5EF4-FFF2-40B4-BE49-F238E27FC236}">
                <a16:creationId xmlns:a16="http://schemas.microsoft.com/office/drawing/2014/main" id="{4E284EFA-E073-466C-A2AE-639F731BA2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7303" y="6395720"/>
            <a:ext cx="406400" cy="406400"/>
          </a:xfrm>
          <a:prstGeom prst="rect">
            <a:avLst/>
          </a:prstGeom>
        </p:spPr>
      </p:pic>
    </p:spTree>
    <p:extLst>
      <p:ext uri="{BB962C8B-B14F-4D97-AF65-F5344CB8AC3E}">
        <p14:creationId xmlns:p14="http://schemas.microsoft.com/office/powerpoint/2010/main" val="26129964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DBEE87B55B124C9B1BB1C141455D0F" ma:contentTypeVersion="10" ma:contentTypeDescription="Create a new document." ma:contentTypeScope="" ma:versionID="7797ee945c4a7da4436e2821ddc84578">
  <xsd:schema xmlns:xsd="http://www.w3.org/2001/XMLSchema" xmlns:xs="http://www.w3.org/2001/XMLSchema" xmlns:p="http://schemas.microsoft.com/office/2006/metadata/properties" xmlns:ns2="7ed03582-e5ae-4068-8b5a-715d3296a48d" xmlns:ns3="f20fc3bc-9877-41e4-9102-33b996adfb9b" targetNamespace="http://schemas.microsoft.com/office/2006/metadata/properties" ma:root="true" ma:fieldsID="f94c3aead445d801bce007ea197229b7" ns2:_="" ns3:_="">
    <xsd:import namespace="7ed03582-e5ae-4068-8b5a-715d3296a48d"/>
    <xsd:import namespace="f20fc3bc-9877-41e4-9102-33b996adfb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03582-e5ae-4068-8b5a-715d3296a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0fc3bc-9877-41e4-9102-33b996adfb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740511-A3C5-4F3D-8023-D796C0D036D9}"/>
</file>

<file path=customXml/itemProps2.xml><?xml version="1.0" encoding="utf-8"?>
<ds:datastoreItem xmlns:ds="http://schemas.openxmlformats.org/officeDocument/2006/customXml" ds:itemID="{A8E1756E-3AD6-4D7C-8280-6EAF0689D98C}"/>
</file>

<file path=customXml/itemProps3.xml><?xml version="1.0" encoding="utf-8"?>
<ds:datastoreItem xmlns:ds="http://schemas.openxmlformats.org/officeDocument/2006/customXml" ds:itemID="{58B0274C-A95E-4D9A-9332-F0606A658954}"/>
</file>

<file path=docProps/app.xml><?xml version="1.0" encoding="utf-8"?>
<Properties xmlns="http://schemas.openxmlformats.org/officeDocument/2006/extended-properties" xmlns:vt="http://schemas.openxmlformats.org/officeDocument/2006/docPropsVTypes">
  <TotalTime>1266</TotalTime>
  <Words>2448</Words>
  <Application>Microsoft Office PowerPoint</Application>
  <PresentationFormat>Widescreen</PresentationFormat>
  <Paragraphs>319</Paragraphs>
  <Slides>26</Slides>
  <Notes>26</Notes>
  <HiddenSlides>0</HiddenSlides>
  <MMClips>26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8" baseType="lpstr">
      <vt:lpstr>Arial</vt:lpstr>
      <vt:lpstr>Arial Black</vt:lpstr>
      <vt:lpstr>Arial Narrow</vt:lpstr>
      <vt:lpstr>Calibri</vt:lpstr>
      <vt:lpstr>MicrosoftSansSerif</vt:lpstr>
      <vt:lpstr>Times New Roman</vt:lpstr>
      <vt:lpstr>Trebuchet MS</vt:lpstr>
      <vt:lpstr>Wingdings</vt:lpstr>
      <vt:lpstr>Wingdings 2</vt:lpstr>
      <vt:lpstr>Wingdings 3</vt:lpstr>
      <vt:lpstr>Facet</vt:lpstr>
      <vt:lpstr>Document</vt:lpstr>
      <vt:lpstr>CACFP Monitoring Requirements</vt:lpstr>
      <vt:lpstr>Monitoring Requirements (Sponsoring Organizations Only)</vt:lpstr>
      <vt:lpstr>PowerPoint Presentation</vt:lpstr>
      <vt:lpstr>PowerPoint Presentation</vt:lpstr>
      <vt:lpstr>PowerPoint Presentation</vt:lpstr>
      <vt:lpstr>PowerPoint Presentation</vt:lpstr>
      <vt:lpstr>HOUSEHOLD CONTACT</vt:lpstr>
      <vt:lpstr>Preparing  for Your  Administrative Review</vt:lpstr>
      <vt:lpstr>After Your Administrative Review</vt:lpstr>
      <vt:lpstr>CORRECTIVE ACTION SAMPLE</vt:lpstr>
      <vt:lpstr>Some C.A. must be  &lt; 30 Days</vt:lpstr>
      <vt:lpstr>C.A. May Take Up to 90 Days</vt:lpstr>
      <vt:lpstr>Some C.A. May Take Over 90 Days </vt:lpstr>
      <vt:lpstr>Temporary Hold for Non-Compliance</vt:lpstr>
      <vt:lpstr>DEFICIENCIES =</vt:lpstr>
      <vt:lpstr>DEFICIENCIES =</vt:lpstr>
      <vt:lpstr>PowerPoint Presentation</vt:lpstr>
      <vt:lpstr>Completing the Review Cycle</vt:lpstr>
      <vt:lpstr>PowerPoint Presentation</vt:lpstr>
      <vt:lpstr>PowerPoint Presentation</vt:lpstr>
      <vt:lpstr>PowerPoint Presentation</vt:lpstr>
      <vt:lpstr>PowerPoint Presentation</vt:lpstr>
      <vt:lpstr>PowerPoint Presentation</vt:lpstr>
      <vt:lpstr>PowerPoint Presentation</vt:lpstr>
      <vt:lpstr>Suspension Process for Institutions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Waldron, Marissa</dc:creator>
  <cp:lastModifiedBy>Waldron, Marissa</cp:lastModifiedBy>
  <cp:revision>104</cp:revision>
  <dcterms:created xsi:type="dcterms:W3CDTF">2020-06-08T19:00:02Z</dcterms:created>
  <dcterms:modified xsi:type="dcterms:W3CDTF">2020-08-06T15:20:08Z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0x010100EEDBEE87B55B124C9B1BB1C141455D0F</vt:lpwstr>
  </property>
</Properties>
</file>